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89" r:id="rId10"/>
    <p:sldId id="290" r:id="rId11"/>
    <p:sldId id="291" r:id="rId12"/>
    <p:sldId id="261" r:id="rId13"/>
    <p:sldId id="284" r:id="rId14"/>
    <p:sldId id="285" r:id="rId15"/>
    <p:sldId id="286" r:id="rId16"/>
    <p:sldId id="287" r:id="rId17"/>
    <p:sldId id="288" r:id="rId18"/>
    <p:sldId id="292" r:id="rId19"/>
    <p:sldId id="293" r:id="rId20"/>
    <p:sldId id="294" r:id="rId21"/>
    <p:sldId id="262" r:id="rId22"/>
    <p:sldId id="263" r:id="rId23"/>
    <p:sldId id="282" r:id="rId24"/>
    <p:sldId id="283" r:id="rId25"/>
    <p:sldId id="264" r:id="rId26"/>
    <p:sldId id="279" r:id="rId27"/>
    <p:sldId id="280" r:id="rId28"/>
    <p:sldId id="281" r:id="rId29"/>
    <p:sldId id="265" r:id="rId30"/>
    <p:sldId id="266" r:id="rId31"/>
    <p:sldId id="267" r:id="rId32"/>
    <p:sldId id="268" r:id="rId33"/>
    <p:sldId id="269" r:id="rId34"/>
    <p:sldId id="270" r:id="rId35"/>
    <p:sldId id="278" r:id="rId36"/>
    <p:sldId id="271" r:id="rId37"/>
    <p:sldId id="275" r:id="rId38"/>
    <p:sldId id="276" r:id="rId39"/>
    <p:sldId id="277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6200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PREZENTARE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MONITOR/DEFIBRILATOR ZOLL X-SERIES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7772400" cy="1199704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SERVICIUL DE AMBULAN</a:t>
            </a:r>
            <a:r>
              <a:rPr lang="ro-RO" b="1" i="1" dirty="0" smtClean="0">
                <a:solidFill>
                  <a:schemeClr val="bg2">
                    <a:lumMod val="25000"/>
                  </a:schemeClr>
                </a:solidFill>
              </a:rPr>
              <a:t>ȚĂ JUDEȚEAN  CONSTANȚA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62200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Analiza de interpretare a semnalului cu 12 derivații trebuie utilizată numai </a:t>
            </a:r>
            <a:r>
              <a:rPr lang="vi-VN" dirty="0" smtClean="0"/>
              <a:t>pentru</a:t>
            </a:r>
            <a:r>
              <a:rPr lang="ro-RO" dirty="0" smtClean="0"/>
              <a:t> </a:t>
            </a:r>
            <a:r>
              <a:rPr lang="vi-VN" dirty="0" smtClean="0"/>
              <a:t>pacienții </a:t>
            </a:r>
            <a:r>
              <a:rPr lang="vi-VN" dirty="0" smtClean="0"/>
              <a:t>adulți. Este important să introduceți vârsta și sexul fiecărui pacient înainte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pt-BR" dirty="0" smtClean="0"/>
              <a:t>a </a:t>
            </a:r>
            <a:r>
              <a:rPr lang="pt-BR" dirty="0" smtClean="0"/>
              <a:t>efectua analiza ECG folosind algoritmul de interpretare Inovise 12L. </a:t>
            </a:r>
            <a:r>
              <a:rPr lang="pt-BR" dirty="0" smtClean="0"/>
              <a:t>Introducând</a:t>
            </a:r>
            <a:r>
              <a:rPr lang="ro-RO" dirty="0" smtClean="0"/>
              <a:t> </a:t>
            </a:r>
            <a:r>
              <a:rPr lang="en-US" dirty="0" err="1" smtClean="0"/>
              <a:t>corect</a:t>
            </a:r>
            <a:r>
              <a:rPr lang="en-US" dirty="0" smtClean="0"/>
              <a:t> </a:t>
            </a:r>
            <a:r>
              <a:rPr lang="en-US" dirty="0" err="1" smtClean="0"/>
              <a:t>vârsta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sexul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, </a:t>
            </a:r>
            <a:r>
              <a:rPr lang="en-US" dirty="0" err="1" smtClean="0"/>
              <a:t>veți</a:t>
            </a:r>
            <a:r>
              <a:rPr lang="en-US" dirty="0" smtClean="0"/>
              <a:t> </a:t>
            </a:r>
            <a:r>
              <a:rPr lang="en-US" dirty="0" err="1" smtClean="0"/>
              <a:t>asigura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înalt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precizie</a:t>
            </a:r>
            <a:r>
              <a:rPr lang="en-US" dirty="0" smtClean="0"/>
              <a:t> al </a:t>
            </a:r>
            <a:r>
              <a:rPr lang="en-US" dirty="0" err="1" smtClean="0"/>
              <a:t>analizei</a:t>
            </a:r>
            <a:r>
              <a:rPr lang="ro-RO" dirty="0" smtClean="0"/>
              <a:t> </a:t>
            </a:r>
            <a:r>
              <a:rPr lang="vi-VN" dirty="0" smtClean="0"/>
              <a:t>ECG</a:t>
            </a:r>
            <a:r>
              <a:rPr lang="vi-VN" dirty="0" smtClean="0"/>
              <a:t>. Dacă nu introduceți vârsta sau sexul pacientului, dispozitivul X Series va </a:t>
            </a:r>
            <a:r>
              <a:rPr lang="vi-VN" dirty="0" smtClean="0"/>
              <a:t>utiliza</a:t>
            </a:r>
            <a:r>
              <a:rPr lang="ro-RO" dirty="0" smtClean="0"/>
              <a:t> </a:t>
            </a:r>
            <a:r>
              <a:rPr lang="fr-FR" dirty="0" err="1" smtClean="0"/>
              <a:t>vârsta</a:t>
            </a:r>
            <a:r>
              <a:rPr lang="fr-FR" dirty="0" smtClean="0"/>
              <a:t> </a:t>
            </a:r>
            <a:r>
              <a:rPr lang="fr-FR" dirty="0" err="1" smtClean="0"/>
              <a:t>implicită</a:t>
            </a:r>
            <a:r>
              <a:rPr lang="fr-FR" dirty="0" smtClean="0"/>
              <a:t> (45 de </a:t>
            </a:r>
            <a:r>
              <a:rPr lang="fr-FR" dirty="0" err="1" smtClean="0"/>
              <a:t>ani</a:t>
            </a:r>
            <a:r>
              <a:rPr lang="fr-FR" dirty="0" smtClean="0"/>
              <a:t>) și </a:t>
            </a:r>
            <a:r>
              <a:rPr lang="fr-FR" dirty="0" err="1" smtClean="0"/>
              <a:t>sexul</a:t>
            </a:r>
            <a:r>
              <a:rPr lang="fr-FR" dirty="0" smtClean="0"/>
              <a:t> </a:t>
            </a:r>
            <a:r>
              <a:rPr lang="fr-FR" dirty="0" err="1" smtClean="0"/>
              <a:t>implicit</a:t>
            </a:r>
            <a:r>
              <a:rPr lang="fr-FR" dirty="0" smtClean="0"/>
              <a:t> (masculin).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Analiza</a:t>
            </a:r>
            <a:r>
              <a:rPr lang="en-US" dirty="0" smtClean="0"/>
              <a:t> de </a:t>
            </a:r>
            <a:r>
              <a:rPr lang="en-US" dirty="0" err="1" smtClean="0"/>
              <a:t>interpretare</a:t>
            </a:r>
            <a:r>
              <a:rPr lang="en-US" dirty="0" smtClean="0"/>
              <a:t> a </a:t>
            </a:r>
            <a:r>
              <a:rPr lang="en-US" dirty="0" err="1" smtClean="0"/>
              <a:t>semnalului</a:t>
            </a:r>
            <a:r>
              <a:rPr lang="en-US" dirty="0" smtClean="0"/>
              <a:t> cu 12 </a:t>
            </a:r>
            <a:r>
              <a:rPr lang="en-US" dirty="0" err="1" smtClean="0"/>
              <a:t>derivații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Pentru a începe analiza de interpretare a semnalului cu 12 derivații, apăsați tasta de acces </a:t>
            </a:r>
            <a:r>
              <a:rPr lang="vi-VN" dirty="0" smtClean="0"/>
              <a:t>rapid</a:t>
            </a:r>
            <a:r>
              <a:rPr lang="ro-RO" dirty="0" smtClean="0"/>
              <a:t> </a:t>
            </a:r>
            <a:r>
              <a:rPr lang="vi-VN" b="1" dirty="0" smtClean="0"/>
              <a:t>Achiziție </a:t>
            </a:r>
            <a:r>
              <a:rPr lang="vi-VN" b="1" dirty="0" smtClean="0"/>
              <a:t>( ). Dacă apare panoul Informații pacient, introduceți informațiile </a:t>
            </a:r>
            <a:r>
              <a:rPr lang="vi-VN" b="1" dirty="0" smtClean="0"/>
              <a:t>pacientului</a:t>
            </a:r>
            <a:r>
              <a:rPr lang="ro-RO" b="1" dirty="0" smtClean="0"/>
              <a:t> </a:t>
            </a:r>
            <a:r>
              <a:rPr lang="en-US" dirty="0" err="1" smtClean="0"/>
              <a:t>folosind</a:t>
            </a:r>
            <a:r>
              <a:rPr lang="en-US" dirty="0" smtClean="0"/>
              <a:t> </a:t>
            </a:r>
            <a:r>
              <a:rPr lang="en-US" dirty="0" err="1" smtClean="0"/>
              <a:t>tastele</a:t>
            </a:r>
            <a:r>
              <a:rPr lang="en-US" dirty="0" smtClean="0"/>
              <a:t> de </a:t>
            </a:r>
            <a:r>
              <a:rPr lang="en-US" dirty="0" err="1" smtClean="0"/>
              <a:t>navigare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evidenția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selecta</a:t>
            </a:r>
            <a:r>
              <a:rPr lang="en-US" dirty="0" smtClean="0"/>
              <a:t> un </a:t>
            </a:r>
            <a:r>
              <a:rPr lang="en-US" dirty="0" err="1" smtClean="0"/>
              <a:t>parametru</a:t>
            </a:r>
            <a:r>
              <a:rPr lang="en-US" dirty="0" smtClean="0"/>
              <a:t> de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panoul</a:t>
            </a:r>
            <a:r>
              <a:rPr lang="en-US" dirty="0" smtClean="0"/>
              <a:t> </a:t>
            </a:r>
            <a:r>
              <a:rPr lang="en-US" dirty="0" err="1" smtClean="0"/>
              <a:t>Informații</a:t>
            </a:r>
            <a:r>
              <a:rPr lang="ro-RO" dirty="0" smtClean="0"/>
              <a:t> </a:t>
            </a:r>
            <a:r>
              <a:rPr lang="vi-VN" dirty="0" smtClean="0"/>
              <a:t>pacient</a:t>
            </a:r>
            <a:r>
              <a:rPr lang="vi-VN" dirty="0" smtClean="0"/>
              <a:t>, apoi apăsați tasta </a:t>
            </a:r>
            <a:r>
              <a:rPr lang="vi-VN" b="1" dirty="0" smtClean="0"/>
              <a:t>Selectare</a:t>
            </a:r>
            <a:r>
              <a:rPr lang="vi-VN" dirty="0" smtClean="0"/>
              <a:t>. </a:t>
            </a:r>
            <a:r>
              <a:rPr lang="vi-VN" dirty="0" smtClean="0"/>
              <a:t>Unitatea X Series afișează bara de stare </a:t>
            </a:r>
            <a:r>
              <a:rPr lang="vi-VN" i="1" dirty="0" smtClean="0"/>
              <a:t>Achiziție 12-deriv. în timp </a:t>
            </a:r>
            <a:r>
              <a:rPr lang="vi-VN" i="1" dirty="0" smtClean="0"/>
              <a:t>ce</a:t>
            </a:r>
            <a:r>
              <a:rPr lang="ro-RO" i="1" dirty="0" smtClean="0"/>
              <a:t> </a:t>
            </a:r>
            <a:r>
              <a:rPr lang="vi-VN" dirty="0" smtClean="0"/>
              <a:t>achiziționează </a:t>
            </a:r>
            <a:r>
              <a:rPr lang="vi-VN" dirty="0" smtClean="0"/>
              <a:t>date ECG cu 12 derivații pe o perioadă de 10 secunde.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6425"/>
            <a:ext cx="3467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5657850"/>
            <a:ext cx="3533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vi-VN" dirty="0" smtClean="0"/>
              <a:t>Unitatea X Series nu va efectua analiza de interpretare dacă detectează una dintre </a:t>
            </a:r>
            <a:r>
              <a:rPr lang="vi-VN" dirty="0" smtClean="0"/>
              <a:t>următoarele</a:t>
            </a:r>
            <a:r>
              <a:rPr lang="ro-RO" dirty="0" smtClean="0"/>
              <a:t> </a:t>
            </a:r>
            <a:r>
              <a:rPr lang="vi-VN" dirty="0" smtClean="0"/>
              <a:t>erori </a:t>
            </a:r>
            <a:r>
              <a:rPr lang="vi-VN" dirty="0" smtClean="0"/>
              <a:t>atunci când încearcă să obțină datele cu 12 derivații:</a:t>
            </a:r>
          </a:p>
          <a:p>
            <a:r>
              <a:rPr lang="pt-BR" b="1" dirty="0" smtClean="0"/>
              <a:t>• prezența unui semnal de stimulator;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detectarea</a:t>
            </a:r>
            <a:r>
              <a:rPr lang="en-US" b="1" dirty="0" smtClean="0"/>
              <a:t> </a:t>
            </a:r>
            <a:r>
              <a:rPr lang="en-US" b="1" dirty="0" err="1" smtClean="0"/>
              <a:t>unei</a:t>
            </a:r>
            <a:r>
              <a:rPr lang="en-US" b="1" dirty="0" smtClean="0"/>
              <a:t> </a:t>
            </a:r>
            <a:r>
              <a:rPr lang="en-US" b="1" dirty="0" err="1" smtClean="0"/>
              <a:t>derivații</a:t>
            </a:r>
            <a:r>
              <a:rPr lang="en-US" b="1" dirty="0" smtClean="0"/>
              <a:t> </a:t>
            </a:r>
            <a:r>
              <a:rPr lang="en-US" b="1" dirty="0" err="1" smtClean="0"/>
              <a:t>defecte</a:t>
            </a:r>
            <a:r>
              <a:rPr lang="en-US" b="1" dirty="0" smtClean="0"/>
              <a:t> 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 smtClean="0"/>
              <a:t>cablul</a:t>
            </a:r>
            <a:r>
              <a:rPr lang="en-US" b="1" dirty="0" smtClean="0"/>
              <a:t> ECG;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utilizarea</a:t>
            </a:r>
            <a:r>
              <a:rPr lang="en-US" b="1" dirty="0" smtClean="0"/>
              <a:t> </a:t>
            </a:r>
            <a:r>
              <a:rPr lang="en-US" b="1" dirty="0" err="1" smtClean="0"/>
              <a:t>unui</a:t>
            </a:r>
            <a:r>
              <a:rPr lang="en-US" b="1" dirty="0" smtClean="0"/>
              <a:t> </a:t>
            </a:r>
            <a:r>
              <a:rPr lang="en-US" b="1" dirty="0" err="1" smtClean="0"/>
              <a:t>cablu</a:t>
            </a:r>
            <a:r>
              <a:rPr lang="en-US" b="1" dirty="0" smtClean="0"/>
              <a:t> </a:t>
            </a:r>
            <a:r>
              <a:rPr lang="en-US" b="1" dirty="0" err="1" smtClean="0"/>
              <a:t>incorect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Erori care afectează analiza de interpretare a semnalului cu 12 derivații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/>
              <a:t>Unitatea ZOLL X Series poate administra energie electrică la niveluri de până la 200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jouli</a:t>
            </a:r>
            <a:r>
              <a:rPr lang="en-US" dirty="0" smtClean="0"/>
              <a:t>.</a:t>
            </a:r>
            <a:endParaRPr lang="ro-RO" dirty="0" smtClean="0"/>
          </a:p>
          <a:p>
            <a:r>
              <a:rPr lang="en-US" dirty="0" err="1" smtClean="0"/>
              <a:t>Înainte</a:t>
            </a:r>
            <a:r>
              <a:rPr lang="en-US" dirty="0" smtClean="0"/>
              <a:t> de </a:t>
            </a:r>
            <a:r>
              <a:rPr lang="en-US" dirty="0" err="1" smtClean="0"/>
              <a:t>defibrilare</a:t>
            </a:r>
            <a:r>
              <a:rPr lang="en-US" dirty="0" smtClean="0"/>
              <a:t>, </a:t>
            </a:r>
            <a:r>
              <a:rPr lang="en-US" dirty="0" err="1" smtClean="0"/>
              <a:t>deconectați</a:t>
            </a:r>
            <a:r>
              <a:rPr lang="en-US" dirty="0" smtClean="0"/>
              <a:t> de la </a:t>
            </a:r>
            <a:r>
              <a:rPr lang="en-US" dirty="0" err="1" smtClean="0"/>
              <a:t>pacient</a:t>
            </a:r>
            <a:r>
              <a:rPr lang="en-US" dirty="0" smtClean="0"/>
              <a:t> </a:t>
            </a:r>
            <a:r>
              <a:rPr lang="en-US" dirty="0" err="1" smtClean="0"/>
              <a:t>orice</a:t>
            </a:r>
            <a:r>
              <a:rPr lang="en-US" dirty="0" smtClean="0"/>
              <a:t> </a:t>
            </a:r>
            <a:r>
              <a:rPr lang="en-US" dirty="0" err="1" smtClean="0"/>
              <a:t>dispozitiv</a:t>
            </a:r>
            <a:r>
              <a:rPr lang="en-US" dirty="0" smtClean="0"/>
              <a:t> electronic medical care </a:t>
            </a:r>
            <a:r>
              <a:rPr lang="en-US" dirty="0" smtClean="0"/>
              <a:t>nu</a:t>
            </a:r>
            <a:r>
              <a:rPr lang="ro-RO" dirty="0" smtClean="0"/>
              <a:t> </a:t>
            </a:r>
            <a:r>
              <a:rPr lang="it-IT" dirty="0" smtClean="0"/>
              <a:t>poartă </a:t>
            </a:r>
            <a:r>
              <a:rPr lang="it-IT" dirty="0" smtClean="0"/>
              <a:t>eticheta „protejat la defibrilare</a:t>
            </a:r>
            <a:r>
              <a:rPr lang="it-IT" dirty="0" smtClean="0"/>
              <a:t>”.</a:t>
            </a:r>
            <a:endParaRPr lang="ro-RO" dirty="0" smtClean="0"/>
          </a:p>
          <a:p>
            <a:r>
              <a:rPr lang="vi-VN" dirty="0" smtClean="0"/>
              <a:t>Înainte de a încărca defibrilatorul, asigurați-vă că energia selectată pe afișaj are nivelul dorit</a:t>
            </a:r>
            <a:r>
              <a:rPr lang="vi-VN" dirty="0" smtClean="0"/>
              <a:t>.</a:t>
            </a:r>
            <a:endParaRPr lang="ro-RO" dirty="0" smtClean="0"/>
          </a:p>
          <a:p>
            <a:r>
              <a:rPr lang="vi-VN" dirty="0" smtClean="0"/>
              <a:t>Dacă unitatea X Series este pregătită pentru administrarea șocurilor, însă este necesar </a:t>
            </a:r>
            <a:r>
              <a:rPr lang="vi-VN" dirty="0" smtClean="0"/>
              <a:t>să</a:t>
            </a:r>
            <a:r>
              <a:rPr lang="ro-RO" dirty="0" smtClean="0"/>
              <a:t> </a:t>
            </a:r>
            <a:r>
              <a:rPr lang="vi-VN" dirty="0" smtClean="0"/>
              <a:t>schimbați </a:t>
            </a:r>
            <a:r>
              <a:rPr lang="vi-VN" dirty="0" smtClean="0"/>
              <a:t>modul pacientului, așteptați dezarmarea unității. </a:t>
            </a:r>
            <a:endParaRPr lang="ro-RO" dirty="0" smtClean="0"/>
          </a:p>
          <a:p>
            <a:r>
              <a:rPr lang="vi-VN" dirty="0" smtClean="0"/>
              <a:t>Apăsarea </a:t>
            </a:r>
            <a:r>
              <a:rPr lang="vi-VN" dirty="0" smtClean="0"/>
              <a:t>butonului </a:t>
            </a:r>
            <a:r>
              <a:rPr lang="vi-VN" b="1" dirty="0" smtClean="0"/>
              <a:t>ȘOC</a:t>
            </a:r>
            <a:r>
              <a:rPr lang="ro-RO" b="1" dirty="0" smtClean="0"/>
              <a:t> </a:t>
            </a:r>
            <a:r>
              <a:rPr lang="vi-VN" dirty="0" smtClean="0"/>
              <a:t>imediat </a:t>
            </a:r>
            <a:r>
              <a:rPr lang="vi-VN" dirty="0" smtClean="0"/>
              <a:t>după schimbarea modului pacientului poate duce la administrarea unui nivel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fr-FR" dirty="0" err="1" smtClean="0"/>
              <a:t>energie</a:t>
            </a:r>
            <a:r>
              <a:rPr lang="fr-FR" dirty="0" smtClean="0"/>
              <a:t> </a:t>
            </a:r>
            <a:r>
              <a:rPr lang="fr-FR" dirty="0" err="1" smtClean="0"/>
              <a:t>incorect</a:t>
            </a:r>
            <a:r>
              <a:rPr lang="fr-FR" dirty="0" smtClean="0"/>
              <a:t> </a:t>
            </a:r>
            <a:r>
              <a:rPr lang="fr-FR" dirty="0" err="1" smtClean="0"/>
              <a:t>pentru</a:t>
            </a:r>
            <a:r>
              <a:rPr lang="fr-FR" dirty="0" smtClean="0"/>
              <a:t> </a:t>
            </a:r>
            <a:r>
              <a:rPr lang="fr-FR" dirty="0" err="1" smtClean="0"/>
              <a:t>noul</a:t>
            </a:r>
            <a:r>
              <a:rPr lang="fr-FR" dirty="0" smtClean="0"/>
              <a:t> tip de </a:t>
            </a:r>
            <a:r>
              <a:rPr lang="fr-FR" dirty="0" err="1" smtClean="0"/>
              <a:t>pacient</a:t>
            </a:r>
            <a:r>
              <a:rPr lang="fr-FR" dirty="0" smtClean="0"/>
              <a:t> </a:t>
            </a:r>
            <a:r>
              <a:rPr lang="fr-FR" dirty="0" err="1" smtClean="0"/>
              <a:t>selectat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3.</a:t>
            </a:r>
            <a:r>
              <a:rPr lang="en-US" dirty="0" err="1" smtClean="0">
                <a:solidFill>
                  <a:srgbClr val="FF0000"/>
                </a:solidFill>
              </a:rPr>
              <a:t>Defibrilația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666999"/>
          </a:xfrm>
        </p:spPr>
        <p:txBody>
          <a:bodyPr>
            <a:normAutofit fontScale="77500" lnSpcReduction="20000"/>
          </a:bodyPr>
          <a:lstStyle/>
          <a:p>
            <a:r>
              <a:rPr lang="ro-RO" b="1" dirty="0" smtClean="0"/>
              <a:t>1.</a:t>
            </a:r>
            <a:r>
              <a:rPr lang="vi-VN" b="1" dirty="0" smtClean="0"/>
              <a:t>Pornirea </a:t>
            </a:r>
            <a:r>
              <a:rPr lang="vi-VN" b="1" dirty="0" smtClean="0"/>
              <a:t>unității</a:t>
            </a:r>
          </a:p>
          <a:p>
            <a:r>
              <a:rPr lang="vi-VN" dirty="0" smtClean="0"/>
              <a:t>Apăsați butonul verde de pornire aflat în partea de sus a unității. Luminile de culoare </a:t>
            </a:r>
            <a:r>
              <a:rPr lang="vi-VN" dirty="0" smtClean="0"/>
              <a:t>verde,galbenă </a:t>
            </a:r>
            <a:r>
              <a:rPr lang="vi-VN" dirty="0" smtClean="0"/>
              <a:t>și roșie din partea de sus a unității se aprind intermitent, iar unitatea afișează </a:t>
            </a:r>
            <a:r>
              <a:rPr lang="vi-VN" dirty="0" smtClean="0"/>
              <a:t>mesajul</a:t>
            </a:r>
            <a:r>
              <a:rPr lang="ro-RO" dirty="0" smtClean="0"/>
              <a:t> </a:t>
            </a:r>
            <a:r>
              <a:rPr lang="en-US" i="1" dirty="0" smtClean="0"/>
              <a:t>AUTO-TEST </a:t>
            </a:r>
            <a:r>
              <a:rPr lang="en-US" i="1" dirty="0" smtClean="0"/>
              <a:t>REUȘIT.</a:t>
            </a:r>
          </a:p>
          <a:p>
            <a:r>
              <a:rPr lang="vi-VN" dirty="0" smtClean="0"/>
              <a:t>Dacă niciun electrod de terapie de tip „mâini libere” nu a fost conectat la corpul pacientului </a:t>
            </a:r>
            <a:r>
              <a:rPr lang="vi-VN" dirty="0" smtClean="0"/>
              <a:t>și</a:t>
            </a:r>
            <a:r>
              <a:rPr lang="ro-RO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unitatea</a:t>
            </a:r>
            <a:r>
              <a:rPr lang="ro-RO" dirty="0" smtClean="0"/>
              <a:t> </a:t>
            </a:r>
            <a:r>
              <a:rPr lang="it-IT" dirty="0" smtClean="0"/>
              <a:t>X </a:t>
            </a:r>
            <a:r>
              <a:rPr lang="it-IT" dirty="0" smtClean="0"/>
              <a:t>Series, va apărea mesajul </a:t>
            </a:r>
            <a:r>
              <a:rPr lang="it-IT" i="1" dirty="0" smtClean="0"/>
              <a:t>ATȘ. DISCURI și va fi emisă o solicitare vocală.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 smtClean="0"/>
              <a:t>defibrilatorului</a:t>
            </a:r>
            <a:r>
              <a:rPr lang="en-US" dirty="0" smtClean="0"/>
              <a:t> extern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76601"/>
            <a:ext cx="5495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666999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/>
              <a:t>Unitatea X Series începe automat analiza ritmului ECG al pacientului, afișează </a:t>
            </a:r>
            <a:r>
              <a:rPr lang="vi-VN" dirty="0" smtClean="0"/>
              <a:t>mesajul</a:t>
            </a:r>
            <a:r>
              <a:rPr lang="ro-RO" dirty="0" smtClean="0"/>
              <a:t> </a:t>
            </a:r>
            <a:r>
              <a:rPr lang="vi-VN" dirty="0" smtClean="0"/>
              <a:t>ANALIZARE </a:t>
            </a:r>
            <a:r>
              <a:rPr lang="vi-VN" dirty="0" smtClean="0"/>
              <a:t>ECG timp de 5 secunde, </a:t>
            </a:r>
            <a:r>
              <a:rPr lang="vi-VN" dirty="0" smtClean="0"/>
              <a:t>apo</a:t>
            </a:r>
            <a:r>
              <a:rPr lang="ro-RO" dirty="0" smtClean="0"/>
              <a:t>i </a:t>
            </a:r>
            <a:r>
              <a:rPr lang="vi-VN" dirty="0" smtClean="0"/>
              <a:t>anunță </a:t>
            </a:r>
            <a:r>
              <a:rPr lang="vi-VN" dirty="0" smtClean="0"/>
              <a:t>și afișează mesajul </a:t>
            </a:r>
            <a:r>
              <a:rPr lang="vi-VN" i="1" dirty="0" smtClean="0"/>
              <a:t>ÎNDEPĂRTAȚI-VĂ.</a:t>
            </a:r>
          </a:p>
          <a:p>
            <a:r>
              <a:rPr lang="vi-VN" dirty="0" smtClean="0"/>
              <a:t>Dacă electrozii de terapie nu au fost conectați corect la corpul pacientului, va fi afișat </a:t>
            </a:r>
            <a:r>
              <a:rPr lang="vi-VN" dirty="0" smtClean="0"/>
              <a:t>mesajul</a:t>
            </a:r>
            <a:r>
              <a:rPr lang="ro-RO" dirty="0" smtClean="0"/>
              <a:t> </a:t>
            </a:r>
            <a:r>
              <a:rPr lang="vi-VN" b="1" i="1" dirty="0" smtClean="0"/>
              <a:t>ATȘ</a:t>
            </a:r>
            <a:r>
              <a:rPr lang="vi-VN" b="1" i="1" dirty="0" smtClean="0"/>
              <a:t>. DISCURI sau VERIF. PADELELE</a:t>
            </a:r>
            <a:r>
              <a:rPr lang="vi-VN" i="1" dirty="0" smtClean="0"/>
              <a:t>, iar analiza va fi inhibată.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2.</a:t>
            </a:r>
            <a:r>
              <a:rPr lang="en-US" dirty="0" smtClean="0"/>
              <a:t>ANALIZA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vi-VN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 se detectează </a:t>
            </a:r>
            <a:r>
              <a:rPr lang="vi-VN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ro-R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RITM NEȘOCABIL</a:t>
            </a:r>
            <a:r>
              <a:rPr lang="vi-VN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vi-VN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unitatea afișează mesajul </a:t>
            </a:r>
            <a:r>
              <a:rPr lang="vi-VN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ȘOC</a:t>
            </a:r>
            <a:r>
              <a:rPr lang="ro-RO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NERECOMANDAT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Începeți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imediat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compresiile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toracice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continuați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celelalte</a:t>
            </a:r>
            <a:r>
              <a:rPr lang="en-US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tratamente</a:t>
            </a:r>
            <a:r>
              <a:rPr lang="ro-RO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 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protocolului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033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514599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Dacă se detectează un ritm care permite șocurile, unitatea afișează mesajele </a:t>
            </a:r>
            <a:r>
              <a:rPr lang="vi-VN" b="1" i="1" dirty="0" smtClean="0"/>
              <a:t>ȘOC</a:t>
            </a:r>
            <a:r>
              <a:rPr lang="ro-RO" b="1" i="1" dirty="0" smtClean="0"/>
              <a:t> </a:t>
            </a:r>
            <a:r>
              <a:rPr lang="vi-VN" b="1" i="1" dirty="0" smtClean="0"/>
              <a:t>RECOMANDAT </a:t>
            </a:r>
            <a:r>
              <a:rPr lang="vi-VN" b="1" i="1" dirty="0" smtClean="0"/>
              <a:t>și APASĂ ȘOC</a:t>
            </a:r>
            <a:r>
              <a:rPr lang="vi-VN" i="1" dirty="0" smtClean="0"/>
              <a:t>. Defibrilatorul solicită automat operatorului să </a:t>
            </a:r>
            <a:r>
              <a:rPr lang="vi-VN" i="1" dirty="0" smtClean="0"/>
              <a:t>administreze</a:t>
            </a:r>
            <a:r>
              <a:rPr lang="ro-RO" i="1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 </a:t>
            </a:r>
            <a:r>
              <a:rPr lang="en-US" dirty="0" err="1" smtClean="0"/>
              <a:t>șocuri</a:t>
            </a:r>
            <a:r>
              <a:rPr lang="en-US" dirty="0" smtClean="0"/>
              <a:t> la </a:t>
            </a:r>
            <a:r>
              <a:rPr lang="en-US" dirty="0" err="1" smtClean="0"/>
              <a:t>nivelul</a:t>
            </a:r>
            <a:r>
              <a:rPr lang="en-US" dirty="0" smtClean="0"/>
              <a:t> </a:t>
            </a:r>
            <a:r>
              <a:rPr lang="en-US" dirty="0" err="1" smtClean="0"/>
              <a:t>preconfigurat</a:t>
            </a:r>
            <a:r>
              <a:rPr lang="en-US" dirty="0" smtClean="0"/>
              <a:t> de </a:t>
            </a:r>
            <a:r>
              <a:rPr lang="en-US" dirty="0" err="1" smtClean="0"/>
              <a:t>energie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lumina</a:t>
            </a:r>
            <a:r>
              <a:rPr lang="en-US" dirty="0" smtClean="0"/>
              <a:t> </a:t>
            </a:r>
            <a:r>
              <a:rPr lang="en-US" dirty="0" err="1" smtClean="0"/>
              <a:t>butonului</a:t>
            </a:r>
            <a:r>
              <a:rPr lang="en-US" dirty="0" smtClean="0"/>
              <a:t> </a:t>
            </a:r>
            <a:r>
              <a:rPr lang="en-US" b="1" dirty="0" smtClean="0"/>
              <a:t>ȘOC se </a:t>
            </a:r>
            <a:r>
              <a:rPr lang="en-US" b="1" dirty="0" err="1" smtClean="0"/>
              <a:t>aprinde</a:t>
            </a:r>
            <a:r>
              <a:rPr lang="en-US" b="1" dirty="0" smtClean="0"/>
              <a:t>.</a:t>
            </a:r>
            <a:r>
              <a:rPr lang="ro-RO" b="1" dirty="0" smtClean="0"/>
              <a:t> </a:t>
            </a:r>
            <a:r>
              <a:rPr lang="en-US" dirty="0" smtClean="0"/>
              <a:t>Un </a:t>
            </a:r>
            <a:r>
              <a:rPr lang="en-US" dirty="0" err="1" smtClean="0"/>
              <a:t>semnal</a:t>
            </a:r>
            <a:r>
              <a:rPr lang="en-US" dirty="0" smtClean="0"/>
              <a:t> </a:t>
            </a:r>
            <a:r>
              <a:rPr lang="en-US" dirty="0" err="1" smtClean="0"/>
              <a:t>sonor</a:t>
            </a:r>
            <a:r>
              <a:rPr lang="en-US" dirty="0" smtClean="0"/>
              <a:t> </a:t>
            </a:r>
            <a:r>
              <a:rPr lang="en-US" dirty="0" err="1" smtClean="0"/>
              <a:t>continuu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emis</a:t>
            </a:r>
            <a:r>
              <a:rPr lang="en-US" dirty="0" smtClean="0"/>
              <a:t> </a:t>
            </a:r>
            <a:r>
              <a:rPr lang="en-US" dirty="0" err="1" smtClean="0"/>
              <a:t>timp</a:t>
            </a:r>
            <a:r>
              <a:rPr lang="en-US" dirty="0" smtClean="0"/>
              <a:t> de 20 </a:t>
            </a:r>
            <a:r>
              <a:rPr lang="en-US" dirty="0" err="1" smtClean="0"/>
              <a:t>sau</a:t>
            </a:r>
            <a:r>
              <a:rPr lang="en-US" dirty="0" smtClean="0"/>
              <a:t> 50 de </a:t>
            </a:r>
            <a:r>
              <a:rPr lang="en-US" dirty="0" err="1" smtClean="0"/>
              <a:t>secunde</a:t>
            </a:r>
            <a:r>
              <a:rPr lang="en-US" dirty="0" smtClean="0"/>
              <a:t> (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funcție</a:t>
            </a:r>
            <a:r>
              <a:rPr lang="en-US" dirty="0" smtClean="0"/>
              <a:t> de </a:t>
            </a:r>
            <a:r>
              <a:rPr lang="en-US" dirty="0" err="1" smtClean="0"/>
              <a:t>configurație</a:t>
            </a:r>
            <a:r>
              <a:rPr lang="en-US" dirty="0" smtClean="0"/>
              <a:t>) </a:t>
            </a:r>
            <a:r>
              <a:rPr lang="en-US" dirty="0" err="1" smtClean="0"/>
              <a:t>și</a:t>
            </a:r>
            <a:r>
              <a:rPr lang="ro-RO" dirty="0" smtClean="0"/>
              <a:t> </a:t>
            </a:r>
            <a:r>
              <a:rPr lang="vi-VN" dirty="0" smtClean="0"/>
              <a:t>este </a:t>
            </a:r>
            <a:r>
              <a:rPr lang="vi-VN" dirty="0" smtClean="0"/>
              <a:t>urmat de un semnal cu ton mai înalt timp de 10 secunde. Trebuie să administrați șocul </a:t>
            </a:r>
            <a:r>
              <a:rPr lang="vi-VN" dirty="0" smtClean="0"/>
              <a:t>în</a:t>
            </a:r>
            <a:r>
              <a:rPr lang="ro-RO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smtClean="0"/>
              <a:t>interval de 30 </a:t>
            </a:r>
            <a:r>
              <a:rPr lang="en-US" dirty="0" err="1" smtClean="0"/>
              <a:t>sau</a:t>
            </a:r>
            <a:r>
              <a:rPr lang="en-US" dirty="0" smtClean="0"/>
              <a:t> 60 de </a:t>
            </a:r>
            <a:r>
              <a:rPr lang="en-US" dirty="0" err="1" smtClean="0"/>
              <a:t>secunde</a:t>
            </a:r>
            <a:r>
              <a:rPr lang="en-US" dirty="0" smtClean="0"/>
              <a:t> (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funcție</a:t>
            </a:r>
            <a:r>
              <a:rPr lang="en-US" dirty="0" smtClean="0"/>
              <a:t> de </a:t>
            </a:r>
            <a:r>
              <a:rPr lang="en-US" dirty="0" err="1" smtClean="0"/>
              <a:t>configurație</a:t>
            </a:r>
            <a:r>
              <a:rPr lang="en-US" dirty="0" smtClean="0"/>
              <a:t>);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caz</a:t>
            </a:r>
            <a:r>
              <a:rPr lang="en-US" dirty="0" smtClean="0"/>
              <a:t> </a:t>
            </a:r>
            <a:r>
              <a:rPr lang="en-US" dirty="0" err="1" smtClean="0"/>
              <a:t>contrar</a:t>
            </a:r>
            <a:r>
              <a:rPr lang="en-US" dirty="0" smtClean="0"/>
              <a:t>, </a:t>
            </a:r>
            <a:r>
              <a:rPr lang="en-US" dirty="0" err="1" smtClean="0"/>
              <a:t>defibrilatorul</a:t>
            </a:r>
            <a:r>
              <a:rPr lang="ro-RO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dezarma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RITM ȘOCABIL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971800"/>
            <a:ext cx="647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362199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/>
              <a:t>Solicitați tuturor persoanelor prezente să se îndepărteze de pacient înainte </a:t>
            </a:r>
            <a:r>
              <a:rPr lang="pt-BR" b="1" dirty="0" smtClean="0"/>
              <a:t>de</a:t>
            </a:r>
            <a:r>
              <a:rPr lang="ro-RO" b="1" dirty="0" smtClean="0"/>
              <a:t> </a:t>
            </a:r>
            <a:r>
              <a:rPr lang="vi-VN" b="1" dirty="0" smtClean="0"/>
              <a:t>descărcarea </a:t>
            </a:r>
            <a:r>
              <a:rPr lang="vi-VN" b="1" dirty="0" smtClean="0"/>
              <a:t>defibrilatorului.</a:t>
            </a:r>
          </a:p>
          <a:p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 smtClean="0"/>
              <a:t>timpul</a:t>
            </a:r>
            <a:r>
              <a:rPr lang="en-US" b="1" dirty="0" smtClean="0"/>
              <a:t> </a:t>
            </a:r>
            <a:r>
              <a:rPr lang="en-US" b="1" dirty="0" err="1" smtClean="0"/>
              <a:t>defibrilației</a:t>
            </a:r>
            <a:r>
              <a:rPr lang="en-US" b="1" dirty="0" smtClean="0"/>
              <a:t>, nu </a:t>
            </a:r>
            <a:r>
              <a:rPr lang="en-US" b="1" dirty="0" err="1" smtClean="0"/>
              <a:t>atingeți</a:t>
            </a:r>
            <a:r>
              <a:rPr lang="en-US" b="1" dirty="0" smtClean="0"/>
              <a:t> </a:t>
            </a:r>
            <a:r>
              <a:rPr lang="en-US" b="1" dirty="0" err="1" smtClean="0"/>
              <a:t>patul</a:t>
            </a:r>
            <a:r>
              <a:rPr lang="en-US" b="1" dirty="0" smtClean="0"/>
              <a:t>, </a:t>
            </a:r>
            <a:r>
              <a:rPr lang="en-US" b="1" dirty="0" err="1" smtClean="0"/>
              <a:t>pacientul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orice</a:t>
            </a:r>
            <a:r>
              <a:rPr lang="en-US" b="1" dirty="0" smtClean="0"/>
              <a:t> </a:t>
            </a:r>
            <a:r>
              <a:rPr lang="en-US" b="1" dirty="0" err="1" smtClean="0"/>
              <a:t>echipament</a:t>
            </a:r>
            <a:r>
              <a:rPr lang="en-US" b="1" dirty="0" smtClean="0"/>
              <a:t> </a:t>
            </a:r>
            <a:r>
              <a:rPr lang="en-US" b="1" dirty="0" err="1" smtClean="0"/>
              <a:t>conectat</a:t>
            </a:r>
            <a:r>
              <a:rPr lang="en-US" b="1" dirty="0" smtClean="0"/>
              <a:t> </a:t>
            </a:r>
            <a:r>
              <a:rPr lang="en-US" b="1" dirty="0" smtClean="0"/>
              <a:t>la</a:t>
            </a:r>
            <a:r>
              <a:rPr lang="ro-RO" b="1" dirty="0" smtClean="0"/>
              <a:t> </a:t>
            </a:r>
            <a:r>
              <a:rPr lang="vi-VN" b="1" dirty="0" smtClean="0"/>
              <a:t>corpul </a:t>
            </a:r>
            <a:r>
              <a:rPr lang="vi-VN" b="1" dirty="0" smtClean="0"/>
              <a:t>pacientului. În caz contrar, există riscul unui șoc puternic. Nu </a:t>
            </a:r>
            <a:r>
              <a:rPr lang="vi-VN" b="1" dirty="0" smtClean="0"/>
              <a:t>permiteți</a:t>
            </a:r>
            <a:r>
              <a:rPr lang="ro-RO" b="1" dirty="0" smtClean="0"/>
              <a:t> </a:t>
            </a:r>
            <a:r>
              <a:rPr lang="vi-VN" b="1" dirty="0" smtClean="0"/>
              <a:t>contactul </a:t>
            </a:r>
            <a:r>
              <a:rPr lang="vi-VN" b="1" dirty="0" smtClean="0"/>
              <a:t>dintre părțile expuse ale corpului pacientului și obiecte metalice </a:t>
            </a:r>
            <a:r>
              <a:rPr lang="vi-VN" b="1" dirty="0" smtClean="0"/>
              <a:t>precum</a:t>
            </a:r>
            <a:r>
              <a:rPr lang="ro-RO" b="1" dirty="0" smtClean="0"/>
              <a:t> </a:t>
            </a:r>
            <a:r>
              <a:rPr lang="en-US" b="1" dirty="0" err="1" smtClean="0"/>
              <a:t>cadrul</a:t>
            </a:r>
            <a:r>
              <a:rPr lang="en-US" b="1" dirty="0" smtClean="0"/>
              <a:t> </a:t>
            </a:r>
            <a:r>
              <a:rPr lang="en-US" b="1" dirty="0" err="1" smtClean="0"/>
              <a:t>patului</a:t>
            </a:r>
            <a:r>
              <a:rPr lang="en-US" b="1" dirty="0" smtClean="0"/>
              <a:t>; 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 smtClean="0"/>
              <a:t>caz</a:t>
            </a:r>
            <a:r>
              <a:rPr lang="en-US" b="1" dirty="0" smtClean="0"/>
              <a:t> </a:t>
            </a:r>
            <a:r>
              <a:rPr lang="en-US" b="1" dirty="0" err="1" smtClean="0"/>
              <a:t>contrar</a:t>
            </a:r>
            <a:r>
              <a:rPr lang="en-US" b="1" dirty="0" smtClean="0"/>
              <a:t>, </a:t>
            </a:r>
            <a:r>
              <a:rPr lang="en-US" b="1" dirty="0" err="1" smtClean="0"/>
              <a:t>curentul</a:t>
            </a:r>
            <a:r>
              <a:rPr lang="en-US" b="1" dirty="0" smtClean="0"/>
              <a:t> de </a:t>
            </a:r>
            <a:r>
              <a:rPr lang="en-US" b="1" dirty="0" err="1" smtClean="0"/>
              <a:t>defibrilație</a:t>
            </a:r>
            <a:r>
              <a:rPr lang="en-US" b="1" dirty="0" smtClean="0"/>
              <a:t> </a:t>
            </a:r>
            <a:r>
              <a:rPr lang="en-US" b="1" dirty="0" err="1" smtClean="0"/>
              <a:t>poate</a:t>
            </a:r>
            <a:r>
              <a:rPr lang="en-US" b="1" dirty="0" smtClean="0"/>
              <a:t> </a:t>
            </a:r>
            <a:r>
              <a:rPr lang="en-US" b="1" dirty="0" err="1" smtClean="0"/>
              <a:t>avea</a:t>
            </a:r>
            <a:r>
              <a:rPr lang="en-US" b="1" dirty="0" smtClean="0"/>
              <a:t> </a:t>
            </a:r>
            <a:r>
              <a:rPr lang="en-US" b="1" dirty="0" err="1" smtClean="0"/>
              <a:t>traiectorii</a:t>
            </a:r>
            <a:r>
              <a:rPr lang="en-US" b="1" dirty="0" smtClean="0"/>
              <a:t> </a:t>
            </a:r>
            <a:r>
              <a:rPr lang="en-US" b="1" dirty="0" err="1" smtClean="0"/>
              <a:t>nedorite</a:t>
            </a:r>
            <a:r>
              <a:rPr lang="en-US" b="1" dirty="0" smtClean="0"/>
              <a:t>.</a:t>
            </a:r>
          </a:p>
          <a:p>
            <a:r>
              <a:rPr lang="vi-VN" b="1" dirty="0" smtClean="0"/>
              <a:t>Mențineți apăsat butonul ȘOC aprins de pe panoul frontal până ce energia </a:t>
            </a:r>
            <a:r>
              <a:rPr lang="vi-VN" b="1" dirty="0" smtClean="0"/>
              <a:t>este</a:t>
            </a:r>
            <a:r>
              <a:rPr lang="ro-RO" b="1" dirty="0" smtClean="0"/>
              <a:t> </a:t>
            </a:r>
            <a:r>
              <a:rPr lang="vi-VN" b="1" dirty="0" smtClean="0"/>
              <a:t>administrată </a:t>
            </a:r>
            <a:r>
              <a:rPr lang="vi-VN" b="1" dirty="0" smtClean="0"/>
              <a:t>pacientului.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 smtClean="0"/>
              <a:t>3</a:t>
            </a:r>
            <a:r>
              <a:rPr lang="ro-RO" dirty="0" smtClean="0"/>
              <a:t>.</a:t>
            </a:r>
            <a:r>
              <a:rPr lang="vi-VN" dirty="0" smtClean="0"/>
              <a:t> </a:t>
            </a:r>
            <a:r>
              <a:rPr lang="vi-VN" dirty="0" smtClean="0"/>
              <a:t>Apăsarea butonului ȘOC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ro-RO" b="1" dirty="0" smtClean="0"/>
              <a:t>1.</a:t>
            </a:r>
            <a:r>
              <a:rPr lang="vi-VN" b="1" dirty="0" smtClean="0"/>
              <a:t>Pregătirea </a:t>
            </a:r>
            <a:r>
              <a:rPr lang="vi-VN" b="1" dirty="0" smtClean="0"/>
              <a:t>padelelor</a:t>
            </a:r>
          </a:p>
          <a:p>
            <a:r>
              <a:rPr lang="vi-VN" dirty="0" smtClean="0"/>
              <a:t>Asigurați-vă că padelele sunt conectate la cablul multifuncțional (MFC) sau OneStep, iar </a:t>
            </a:r>
            <a:r>
              <a:rPr lang="vi-VN" dirty="0" smtClean="0"/>
              <a:t>acesta</a:t>
            </a:r>
            <a:r>
              <a:rPr lang="ro-RO" dirty="0" smtClean="0"/>
              <a:t> </a:t>
            </a:r>
            <a:r>
              <a:rPr lang="vi-VN" dirty="0" smtClean="0"/>
              <a:t>este </a:t>
            </a:r>
            <a:r>
              <a:rPr lang="vi-VN" dirty="0" smtClean="0"/>
              <a:t>conectat la unitatea X Series. Aplicați o cantitate suficientă de gel electrolitic pe </a:t>
            </a:r>
            <a:r>
              <a:rPr lang="vi-VN" dirty="0" smtClean="0"/>
              <a:t>suprafața</a:t>
            </a:r>
            <a:r>
              <a:rPr lang="ro-RO" dirty="0" smtClean="0"/>
              <a:t> </a:t>
            </a:r>
            <a:r>
              <a:rPr lang="vi-VN" dirty="0" smtClean="0"/>
              <a:t>electrodului </a:t>
            </a:r>
            <a:r>
              <a:rPr lang="vi-VN" dirty="0" smtClean="0"/>
              <a:t>fiecărei padele și frecați suprafețele electrozilor una de cealaltă pentru a </a:t>
            </a:r>
            <a:r>
              <a:rPr lang="vi-VN" dirty="0" smtClean="0"/>
              <a:t>distribui</a:t>
            </a:r>
            <a:r>
              <a:rPr lang="ro-RO" dirty="0" smtClean="0"/>
              <a:t> </a:t>
            </a:r>
            <a:r>
              <a:rPr lang="en-US" dirty="0" smtClean="0"/>
              <a:t>uniform </a:t>
            </a:r>
            <a:r>
              <a:rPr lang="en-US" dirty="0" err="1" smtClean="0"/>
              <a:t>gelul</a:t>
            </a:r>
            <a:r>
              <a:rPr lang="en-US" dirty="0" smtClean="0"/>
              <a:t> </a:t>
            </a:r>
            <a:r>
              <a:rPr lang="en-US" dirty="0" err="1" smtClean="0"/>
              <a:t>aplicat</a:t>
            </a:r>
            <a:r>
              <a:rPr lang="en-US" dirty="0" smtClean="0"/>
              <a:t>. (</a:t>
            </a:r>
            <a:r>
              <a:rPr lang="en-US" dirty="0" err="1" smtClean="0"/>
              <a:t>Puteți</a:t>
            </a:r>
            <a:r>
              <a:rPr lang="en-US" dirty="0" smtClean="0"/>
              <a:t> </a:t>
            </a:r>
            <a:r>
              <a:rPr lang="en-US" dirty="0" err="1" smtClean="0"/>
              <a:t>înlocui</a:t>
            </a:r>
            <a:r>
              <a:rPr lang="en-US" dirty="0" smtClean="0"/>
              <a:t> </a:t>
            </a:r>
            <a:r>
              <a:rPr lang="en-US" dirty="0" err="1" smtClean="0"/>
              <a:t>gelul</a:t>
            </a:r>
            <a:r>
              <a:rPr lang="en-US" dirty="0" smtClean="0"/>
              <a:t> cu </a:t>
            </a:r>
            <a:r>
              <a:rPr lang="en-US" dirty="0" err="1" smtClean="0"/>
              <a:t>tampoane</a:t>
            </a:r>
            <a:r>
              <a:rPr lang="en-US" dirty="0" smtClean="0"/>
              <a:t> cu gel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electrozi</a:t>
            </a:r>
            <a:r>
              <a:rPr lang="en-US" dirty="0" smtClean="0"/>
              <a:t>.)</a:t>
            </a:r>
          </a:p>
          <a:p>
            <a:r>
              <a:rPr lang="ro-RO" b="1" dirty="0" smtClean="0"/>
              <a:t>2.</a:t>
            </a:r>
            <a:r>
              <a:rPr lang="en-US" b="1" dirty="0" err="1" smtClean="0"/>
              <a:t>Aplicarea</a:t>
            </a:r>
            <a:r>
              <a:rPr lang="en-US" b="1" dirty="0" smtClean="0"/>
              <a:t> </a:t>
            </a:r>
            <a:r>
              <a:rPr lang="en-US" b="1" dirty="0" err="1" smtClean="0"/>
              <a:t>padelelor</a:t>
            </a:r>
            <a:r>
              <a:rPr lang="en-US" b="1" dirty="0" smtClean="0"/>
              <a:t>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 smtClean="0"/>
              <a:t>torace</a:t>
            </a:r>
            <a:endParaRPr lang="en-US" b="1" dirty="0" smtClean="0"/>
          </a:p>
          <a:p>
            <a:r>
              <a:rPr lang="en-US" dirty="0" err="1" smtClean="0"/>
              <a:t>Presați</a:t>
            </a:r>
            <a:r>
              <a:rPr lang="en-US" dirty="0" smtClean="0"/>
              <a:t> </a:t>
            </a:r>
            <a:r>
              <a:rPr lang="en-US" dirty="0" err="1" smtClean="0"/>
              <a:t>ferm</a:t>
            </a:r>
            <a:r>
              <a:rPr lang="en-US" dirty="0" smtClean="0"/>
              <a:t> </a:t>
            </a:r>
            <a:r>
              <a:rPr lang="en-US" dirty="0" err="1" smtClean="0"/>
              <a:t>padelele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peretele</a:t>
            </a:r>
            <a:r>
              <a:rPr lang="en-US" dirty="0" smtClean="0"/>
              <a:t> anterior al </a:t>
            </a:r>
            <a:r>
              <a:rPr lang="en-US" dirty="0" err="1" smtClean="0"/>
              <a:t>toracelui</a:t>
            </a:r>
            <a:r>
              <a:rPr lang="en-US" dirty="0" smtClean="0"/>
              <a:t>. </a:t>
            </a:r>
            <a:r>
              <a:rPr lang="en-US" dirty="0" err="1" smtClean="0"/>
              <a:t>Amplasați</a:t>
            </a:r>
            <a:r>
              <a:rPr lang="en-US" dirty="0" smtClean="0"/>
              <a:t> </a:t>
            </a:r>
            <a:r>
              <a:rPr lang="en-US" dirty="0" err="1" smtClean="0"/>
              <a:t>padela</a:t>
            </a:r>
            <a:r>
              <a:rPr lang="en-US" dirty="0" smtClean="0"/>
              <a:t> STERNUM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partea</a:t>
            </a:r>
            <a:r>
              <a:rPr lang="ro-RO" dirty="0" smtClean="0"/>
              <a:t> </a:t>
            </a:r>
            <a:r>
              <a:rPr lang="vi-VN" dirty="0" smtClean="0"/>
              <a:t>dreaptă </a:t>
            </a:r>
            <a:r>
              <a:rPr lang="vi-VN" dirty="0" smtClean="0"/>
              <a:t>a sternului pacientului (văzută din perspectiva pacientului), chiar sub </a:t>
            </a:r>
            <a:r>
              <a:rPr lang="vi-VN" dirty="0" smtClean="0"/>
              <a:t>claviculă.</a:t>
            </a:r>
            <a:r>
              <a:rPr lang="ro-RO" dirty="0" smtClean="0"/>
              <a:t> </a:t>
            </a:r>
            <a:r>
              <a:rPr lang="vi-VN" dirty="0" smtClean="0"/>
              <a:t>Amplasați </a:t>
            </a:r>
            <a:r>
              <a:rPr lang="vi-VN" dirty="0" smtClean="0"/>
              <a:t>padela APEX pe peretele toracic, într-o poziție aflată sub mamelonul stâng </a:t>
            </a:r>
            <a:r>
              <a:rPr lang="vi-VN" dirty="0" smtClean="0"/>
              <a:t>al</a:t>
            </a:r>
            <a:r>
              <a:rPr lang="ro-RO" dirty="0" smtClean="0"/>
              <a:t> </a:t>
            </a:r>
            <a:r>
              <a:rPr lang="it-IT" dirty="0" smtClean="0"/>
              <a:t>pacientului </a:t>
            </a:r>
            <a:r>
              <a:rPr lang="it-IT" dirty="0" smtClean="0"/>
              <a:t>și puțin la stânga, pe linia anterior-axilară</a:t>
            </a:r>
            <a:r>
              <a:rPr lang="it-IT" dirty="0" smtClean="0"/>
              <a:t>.</a:t>
            </a:r>
            <a:endParaRPr lang="ro-RO" dirty="0" smtClean="0"/>
          </a:p>
          <a:p>
            <a:r>
              <a:rPr lang="ro-RO" b="1" dirty="0" smtClean="0"/>
              <a:t>3.</a:t>
            </a:r>
            <a:r>
              <a:rPr lang="vi-VN" b="1" dirty="0" smtClean="0"/>
              <a:t> </a:t>
            </a:r>
            <a:r>
              <a:rPr lang="vi-VN" b="1" dirty="0" smtClean="0"/>
              <a:t>Încărcarea defibrilatorului</a:t>
            </a:r>
          </a:p>
          <a:p>
            <a:r>
              <a:rPr lang="vi-VN" dirty="0" smtClean="0"/>
              <a:t>Apăsați butonul </a:t>
            </a:r>
            <a:r>
              <a:rPr lang="vi-VN" b="1" dirty="0" smtClean="0"/>
              <a:t>ÎNCĂRC. de pe mânerul padelei APEX sau de pe panoul frontal</a:t>
            </a:r>
            <a:r>
              <a:rPr lang="vi-VN" b="1" dirty="0" smtClean="0"/>
              <a:t>.</a:t>
            </a:r>
            <a:endParaRPr lang="ro-RO" b="1" dirty="0" smtClean="0"/>
          </a:p>
          <a:p>
            <a:r>
              <a:rPr lang="ro-RO" b="1" dirty="0" smtClean="0"/>
              <a:t>4.</a:t>
            </a:r>
            <a:r>
              <a:rPr lang="en-US" dirty="0" smtClean="0"/>
              <a:t> </a:t>
            </a:r>
            <a:r>
              <a:rPr lang="en-US" b="1" dirty="0" err="1" smtClean="0"/>
              <a:t>Administrarea</a:t>
            </a:r>
            <a:r>
              <a:rPr lang="en-US" b="1" dirty="0" smtClean="0"/>
              <a:t> </a:t>
            </a:r>
            <a:r>
              <a:rPr lang="en-US" b="1" dirty="0" err="1" smtClean="0"/>
              <a:t>șocului</a:t>
            </a:r>
            <a:endParaRPr lang="ro-RO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 smtClean="0"/>
              <a:t>Defibrilarea manuală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Unitatea X Series poate fi configurată pentru a emite mesaje vocale privind </a:t>
            </a:r>
            <a:r>
              <a:rPr lang="vi-VN" dirty="0" smtClean="0"/>
              <a:t>adâncimea</a:t>
            </a:r>
            <a:r>
              <a:rPr lang="ro-RO" dirty="0" smtClean="0"/>
              <a:t> </a:t>
            </a:r>
            <a:r>
              <a:rPr lang="vi-VN" dirty="0" smtClean="0"/>
              <a:t>compresiilor </a:t>
            </a:r>
            <a:r>
              <a:rPr lang="vi-VN" dirty="0" smtClean="0"/>
              <a:t>toracice, ca feedback pentru salvatorii care execută RCP. În acest scop, </a:t>
            </a:r>
            <a:r>
              <a:rPr lang="vi-VN" dirty="0" smtClean="0"/>
              <a:t>sunt</a:t>
            </a:r>
            <a:r>
              <a:rPr lang="ro-RO" dirty="0" smtClean="0"/>
              <a:t> </a:t>
            </a:r>
            <a:r>
              <a:rPr lang="vi-VN" dirty="0" smtClean="0"/>
              <a:t>disponibile </a:t>
            </a:r>
            <a:r>
              <a:rPr lang="vi-VN" dirty="0" smtClean="0"/>
              <a:t>două mesaje vocale:</a:t>
            </a:r>
          </a:p>
          <a:p>
            <a:r>
              <a:rPr lang="vi-VN" b="1" dirty="0" smtClean="0"/>
              <a:t>• Apasă mai tare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Compresii</a:t>
            </a:r>
            <a:r>
              <a:rPr lang="en-US" b="1" dirty="0" smtClean="0"/>
              <a:t> </a:t>
            </a:r>
            <a:r>
              <a:rPr lang="en-US" b="1" dirty="0" err="1" smtClean="0"/>
              <a:t>bune</a:t>
            </a:r>
            <a:endParaRPr lang="en-US" b="1" dirty="0" smtClean="0"/>
          </a:p>
          <a:p>
            <a:r>
              <a:rPr lang="vi-VN" dirty="0" smtClean="0"/>
              <a:t>Atunci când se detectează compresii toracice, însă adâncimea acestora este întotdeauna </a:t>
            </a:r>
            <a:r>
              <a:rPr lang="vi-VN" dirty="0" smtClean="0"/>
              <a:t>mai</a:t>
            </a:r>
            <a:r>
              <a:rPr lang="ro-RO" dirty="0" smtClean="0"/>
              <a:t> </a:t>
            </a:r>
            <a:r>
              <a:rPr lang="vi-VN" dirty="0" smtClean="0"/>
              <a:t>mică </a:t>
            </a:r>
            <a:r>
              <a:rPr lang="vi-VN" dirty="0" smtClean="0"/>
              <a:t>decât adâncimea țintă (AHA/ERC 2005: 1,75, AHA/ERC 2010/2015: 2,0), </a:t>
            </a:r>
            <a:r>
              <a:rPr lang="vi-VN" dirty="0" smtClean="0"/>
              <a:t>dispozitivul</a:t>
            </a:r>
            <a:r>
              <a:rPr lang="ro-RO" dirty="0" smtClean="0"/>
              <a:t> </a:t>
            </a:r>
            <a:r>
              <a:rPr lang="vi-VN" dirty="0" smtClean="0"/>
              <a:t>emite </a:t>
            </a:r>
            <a:r>
              <a:rPr lang="vi-VN" dirty="0" smtClean="0"/>
              <a:t>mesajul vocal „Apasă mai tare” la intervale regulate. Dacă salvatorul </a:t>
            </a:r>
            <a:r>
              <a:rPr lang="vi-VN" dirty="0" smtClean="0"/>
              <a:t>reacționează</a:t>
            </a:r>
            <a:r>
              <a:rPr lang="ro-RO" dirty="0" smtClean="0"/>
              <a:t> </a:t>
            </a:r>
            <a:r>
              <a:rPr lang="vi-VN" dirty="0" smtClean="0"/>
              <a:t>mărind </a:t>
            </a:r>
            <a:r>
              <a:rPr lang="vi-VN" dirty="0" smtClean="0"/>
              <a:t>adâncimea de compresie peste adâncimea țintă la fiecare apăsare, unitatea </a:t>
            </a:r>
            <a:r>
              <a:rPr lang="vi-VN" dirty="0" smtClean="0"/>
              <a:t>emite</a:t>
            </a:r>
            <a:r>
              <a:rPr lang="ro-RO" dirty="0" smtClean="0"/>
              <a:t> </a:t>
            </a:r>
            <a:r>
              <a:rPr lang="en-US" dirty="0" err="1" smtClean="0"/>
              <a:t>mesajul</a:t>
            </a:r>
            <a:r>
              <a:rPr lang="en-US" dirty="0" smtClean="0"/>
              <a:t> </a:t>
            </a:r>
            <a:r>
              <a:rPr lang="en-US" dirty="0" smtClean="0"/>
              <a:t>„</a:t>
            </a:r>
            <a:r>
              <a:rPr lang="en-US" dirty="0" err="1" smtClean="0"/>
              <a:t>Compresii</a:t>
            </a:r>
            <a:r>
              <a:rPr lang="en-US" dirty="0" smtClean="0"/>
              <a:t> </a:t>
            </a:r>
            <a:r>
              <a:rPr lang="en-US" dirty="0" err="1" smtClean="0"/>
              <a:t>bune</a:t>
            </a:r>
            <a:r>
              <a:rPr lang="en-US" dirty="0" smtClean="0"/>
              <a:t>”.</a:t>
            </a:r>
          </a:p>
          <a:p>
            <a:r>
              <a:rPr lang="vi-VN" dirty="0" smtClean="0"/>
              <a:t>Mesajele vocale pentru RCP sunt disponibile numai atunci când se utilizează electrozi </a:t>
            </a:r>
            <a:r>
              <a:rPr lang="vi-VN" dirty="0" smtClean="0"/>
              <a:t>RCP</a:t>
            </a:r>
            <a:r>
              <a:rPr lang="ro-RO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adulți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Mesajele</a:t>
            </a:r>
            <a:r>
              <a:rPr lang="en-US" dirty="0" smtClean="0"/>
              <a:t> </a:t>
            </a:r>
            <a:r>
              <a:rPr lang="en-US" dirty="0" err="1" smtClean="0"/>
              <a:t>vocale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RCP (</a:t>
            </a:r>
            <a:r>
              <a:rPr lang="en-US" dirty="0" err="1" smtClean="0"/>
              <a:t>numai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adulți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5105400" cy="5016691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Unitatea ZOLL® X Series® este un defibrilator portabil, ușor de utilizat, care oferă funcții </a:t>
            </a:r>
            <a:r>
              <a:rPr lang="vi-VN" dirty="0" smtClean="0"/>
              <a:t>de</a:t>
            </a:r>
            <a:r>
              <a:rPr lang="ro-RO" dirty="0" smtClean="0"/>
              <a:t>, </a:t>
            </a:r>
            <a:r>
              <a:rPr lang="vi-VN" dirty="0" smtClean="0"/>
              <a:t>defibrilare </a:t>
            </a:r>
            <a:r>
              <a:rPr lang="vi-VN" dirty="0" smtClean="0"/>
              <a:t>și stimulare externă, precum și următoarele funcții de monitorizare:</a:t>
            </a:r>
          </a:p>
          <a:p>
            <a:r>
              <a:rPr lang="en-US" b="1" dirty="0" smtClean="0"/>
              <a:t>• ECG</a:t>
            </a:r>
          </a:p>
          <a:p>
            <a:r>
              <a:rPr lang="en-US" b="1" dirty="0" smtClean="0"/>
              <a:t>• CO-</a:t>
            </a:r>
            <a:r>
              <a:rPr lang="en-US" b="1" dirty="0" err="1" smtClean="0"/>
              <a:t>oximetrie</a:t>
            </a:r>
            <a:endParaRPr lang="en-US" b="1" dirty="0" smtClean="0"/>
          </a:p>
          <a:p>
            <a:r>
              <a:rPr lang="it-IT" b="1" dirty="0" smtClean="0"/>
              <a:t>• Măsurarea neinvazivă a tensiunii arteriale</a:t>
            </a:r>
          </a:p>
          <a:p>
            <a:r>
              <a:rPr lang="en-US" b="1" dirty="0" smtClean="0"/>
              <a:t>• IBP</a:t>
            </a:r>
          </a:p>
          <a:p>
            <a:r>
              <a:rPr lang="en-US" b="1" dirty="0" smtClean="0"/>
              <a:t>• CO2</a:t>
            </a:r>
          </a:p>
          <a:p>
            <a:r>
              <a:rPr lang="vi-VN" b="1" dirty="0" smtClean="0"/>
              <a:t>• Temperatură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Respirație</a:t>
            </a:r>
            <a:endParaRPr lang="en-US" b="1" dirty="0" smtClean="0"/>
          </a:p>
          <a:p>
            <a:r>
              <a:rPr lang="vi-VN" dirty="0" smtClean="0"/>
              <a:t>Dispozitivul X Series este o unitate robustă, compactă și ușoară, proiectată pentru </a:t>
            </a:r>
            <a:r>
              <a:rPr lang="vi-VN" dirty="0" smtClean="0"/>
              <a:t>toate</a:t>
            </a:r>
            <a:r>
              <a:rPr lang="ro-RO" dirty="0" smtClean="0"/>
              <a:t> </a:t>
            </a:r>
            <a:r>
              <a:rPr lang="pt-BR" dirty="0" smtClean="0"/>
              <a:t>situațiile </a:t>
            </a:r>
            <a:r>
              <a:rPr lang="pt-BR" dirty="0" smtClean="0"/>
              <a:t>de resuscitare și ideală pentru transport.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Defibrilatorul Zoll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1336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14600" y="56388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Unitatea</a:t>
            </a:r>
            <a:r>
              <a:rPr lang="en-US" b="1" dirty="0" smtClean="0">
                <a:solidFill>
                  <a:srgbClr val="FF0000"/>
                </a:solidFill>
              </a:rPr>
              <a:t> X Series are un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consultare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colectare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b="1" dirty="0" err="1" smtClean="0">
                <a:solidFill>
                  <a:srgbClr val="FF0000"/>
                </a:solidFill>
              </a:rPr>
              <a:t>datelor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pacienților</a:t>
            </a:r>
            <a:r>
              <a:rPr lang="en-US" b="1" dirty="0" smtClean="0">
                <a:solidFill>
                  <a:srgbClr val="FF0000"/>
                </a:solidFill>
              </a:rPr>
              <a:t> care </a:t>
            </a:r>
            <a:r>
              <a:rPr lang="en-US" b="1" dirty="0" err="1" smtClean="0">
                <a:solidFill>
                  <a:srgbClr val="FF0000"/>
                </a:solidFill>
              </a:rPr>
              <a:t>permite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vizualizarea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stocarea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transferarea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acestora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Unitatea X Series include caracteristica Metronom RCP, care poate fi utilizată pentru a </a:t>
            </a:r>
            <a:r>
              <a:rPr lang="vi-VN" dirty="0" smtClean="0"/>
              <a:t>ajuta</a:t>
            </a:r>
            <a:r>
              <a:rPr lang="ro-RO" dirty="0" smtClean="0"/>
              <a:t> </a:t>
            </a:r>
            <a:r>
              <a:rPr lang="vi-VN" dirty="0" smtClean="0"/>
              <a:t>salvatorii </a:t>
            </a:r>
            <a:r>
              <a:rPr lang="vi-VN" dirty="0" smtClean="0"/>
              <a:t>să efectueze compresiile toracice cu o frecvență care corespunde </a:t>
            </a:r>
            <a:r>
              <a:rPr lang="vi-VN" dirty="0" smtClean="0"/>
              <a:t>recomandărilor</a:t>
            </a:r>
            <a:r>
              <a:rPr lang="ro-RO" dirty="0" smtClean="0"/>
              <a:t> </a:t>
            </a:r>
            <a:r>
              <a:rPr lang="en-US" dirty="0" smtClean="0"/>
              <a:t>AHA/ERC.</a:t>
            </a:r>
            <a:r>
              <a:rPr lang="ro-RO" dirty="0" smtClean="0"/>
              <a:t> </a:t>
            </a:r>
            <a:r>
              <a:rPr lang="en-US" dirty="0" err="1" smtClean="0"/>
              <a:t>Metronomul</a:t>
            </a:r>
            <a:r>
              <a:rPr lang="en-US" dirty="0" smtClean="0"/>
              <a:t> </a:t>
            </a:r>
            <a:r>
              <a:rPr lang="en-US" dirty="0" smtClean="0"/>
              <a:t>RCP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configurat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funcționa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modurile</a:t>
            </a:r>
            <a:r>
              <a:rPr lang="en-US" dirty="0" smtClean="0"/>
              <a:t> (DEA, Manual </a:t>
            </a:r>
            <a:r>
              <a:rPr lang="en-US" dirty="0" err="1" smtClean="0"/>
              <a:t>și</a:t>
            </a:r>
            <a:r>
              <a:rPr lang="ro-RO" dirty="0" smtClean="0"/>
              <a:t> </a:t>
            </a:r>
            <a:r>
              <a:rPr lang="vi-VN" dirty="0" smtClean="0"/>
              <a:t>Analiză/Protocol </a:t>
            </a:r>
            <a:r>
              <a:rPr lang="vi-VN" dirty="0" smtClean="0"/>
              <a:t>RCP) sau numai în modul DEA. De asemenea, metronomul RCP poate </a:t>
            </a:r>
            <a:r>
              <a:rPr lang="vi-VN" dirty="0" smtClean="0"/>
              <a:t>fi</a:t>
            </a:r>
            <a:r>
              <a:rPr lang="ro-RO" dirty="0" smtClean="0"/>
              <a:t> </a:t>
            </a:r>
            <a:r>
              <a:rPr lang="en-US" dirty="0" err="1" smtClean="0"/>
              <a:t>dezactivat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modurile</a:t>
            </a:r>
            <a:r>
              <a:rPr lang="en-US" dirty="0" smtClean="0"/>
              <a:t>.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activat</a:t>
            </a:r>
            <a:r>
              <a:rPr lang="en-US" dirty="0" smtClean="0"/>
              <a:t>, </a:t>
            </a:r>
            <a:r>
              <a:rPr lang="en-US" dirty="0" err="1" smtClean="0"/>
              <a:t>metronomul</a:t>
            </a:r>
            <a:r>
              <a:rPr lang="en-US" dirty="0" smtClean="0"/>
              <a:t> </a:t>
            </a:r>
            <a:r>
              <a:rPr lang="en-US" dirty="0" err="1" smtClean="0"/>
              <a:t>emite</a:t>
            </a:r>
            <a:r>
              <a:rPr lang="en-US" dirty="0" smtClean="0"/>
              <a:t> </a:t>
            </a:r>
            <a:r>
              <a:rPr lang="en-US" dirty="0" err="1" smtClean="0"/>
              <a:t>semnale</a:t>
            </a:r>
            <a:r>
              <a:rPr lang="en-US" dirty="0" smtClean="0"/>
              <a:t> </a:t>
            </a:r>
            <a:r>
              <a:rPr lang="en-US" dirty="0" err="1" smtClean="0"/>
              <a:t>sonore</a:t>
            </a:r>
            <a:r>
              <a:rPr lang="en-US" dirty="0" smtClean="0"/>
              <a:t> </a:t>
            </a:r>
            <a:r>
              <a:rPr lang="en-US" dirty="0" smtClean="0"/>
              <a:t>la</a:t>
            </a:r>
            <a:r>
              <a:rPr lang="ro-RO" dirty="0" smtClean="0"/>
              <a:t> </a:t>
            </a:r>
            <a:r>
              <a:rPr lang="vi-VN" dirty="0" smtClean="0"/>
              <a:t>frecvența </a:t>
            </a:r>
            <a:r>
              <a:rPr lang="vi-VN" dirty="0" smtClean="0"/>
              <a:t>recomandată de AHA/ERC, generând un ritm care trebuie urmat de către salvatori.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dirty="0" err="1" smtClean="0"/>
              <a:t>Metronomul</a:t>
            </a:r>
            <a:r>
              <a:rPr lang="en-US" dirty="0" smtClean="0"/>
              <a:t> RCP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vi-VN" dirty="0" smtClean="0"/>
              <a:t>Tahicardiile ventriculare sau supraventriculare pot fi întrerupte prin stimulare, însă, în </a:t>
            </a:r>
            <a:r>
              <a:rPr lang="vi-VN" dirty="0" smtClean="0"/>
              <a:t>caz</a:t>
            </a:r>
            <a:r>
              <a:rPr lang="ro-RO" dirty="0" smtClean="0"/>
              <a:t> </a:t>
            </a:r>
            <a:r>
              <a:rPr lang="vi-VN" dirty="0" smtClean="0"/>
              <a:t>de </a:t>
            </a:r>
            <a:r>
              <a:rPr lang="vi-VN" dirty="0" smtClean="0"/>
              <a:t>urgență sau în timpul unui colaps circulator, cardioversia sincronă este mai rapidă și </a:t>
            </a:r>
            <a:r>
              <a:rPr lang="vi-VN" dirty="0" smtClean="0"/>
              <a:t>are</a:t>
            </a:r>
            <a:r>
              <a:rPr lang="ro-RO" dirty="0" smtClean="0"/>
              <a:t> </a:t>
            </a:r>
            <a:r>
              <a:rPr lang="it-IT" dirty="0" smtClean="0"/>
              <a:t>o </a:t>
            </a:r>
            <a:r>
              <a:rPr lang="it-IT" dirty="0" smtClean="0"/>
              <a:t>probabilitate mai mare de succes</a:t>
            </a:r>
            <a:r>
              <a:rPr lang="it-IT" dirty="0" smtClean="0"/>
              <a:t>.</a:t>
            </a:r>
            <a:endParaRPr lang="ro-RO" dirty="0" smtClean="0"/>
          </a:p>
          <a:p>
            <a:r>
              <a:rPr lang="vi-VN" dirty="0" smtClean="0"/>
              <a:t>Activitatea electrică fără impulsuri (pulseless electrical activity – PEA) poate apărea </a:t>
            </a:r>
            <a:r>
              <a:rPr lang="vi-VN" dirty="0" smtClean="0"/>
              <a:t>în</a:t>
            </a:r>
            <a:r>
              <a:rPr lang="ro-RO" dirty="0" smtClean="0"/>
              <a:t> </a:t>
            </a:r>
            <a:r>
              <a:rPr lang="vi-VN" dirty="0" smtClean="0"/>
              <a:t>urma </a:t>
            </a:r>
            <a:r>
              <a:rPr lang="vi-VN" dirty="0" smtClean="0"/>
              <a:t>unui stop cardiac prelungit sau în cazul altor tulburări care implică </a:t>
            </a:r>
            <a:r>
              <a:rPr lang="vi-VN" dirty="0" smtClean="0"/>
              <a:t>depresia</a:t>
            </a:r>
            <a:r>
              <a:rPr lang="ro-RO" dirty="0" smtClean="0"/>
              <a:t> </a:t>
            </a:r>
            <a:r>
              <a:rPr lang="vi-VN" dirty="0" smtClean="0"/>
              <a:t>miocardică</a:t>
            </a:r>
            <a:r>
              <a:rPr lang="vi-VN" dirty="0" smtClean="0"/>
              <a:t>. Stimularea poate genera reacții ECG fără contracții mecanice efective, caz </a:t>
            </a:r>
            <a:r>
              <a:rPr lang="vi-VN" dirty="0" smtClean="0"/>
              <a:t>în</a:t>
            </a:r>
            <a:r>
              <a:rPr lang="ro-RO" dirty="0" smtClean="0"/>
              <a:t> </a:t>
            </a:r>
            <a:r>
              <a:rPr lang="it-IT" dirty="0" smtClean="0"/>
              <a:t>care </a:t>
            </a:r>
            <a:r>
              <a:rPr lang="it-IT" dirty="0" smtClean="0"/>
              <a:t>vor fi necesare </a:t>
            </a:r>
            <a:r>
              <a:rPr lang="it-IT" b="1" dirty="0" smtClean="0"/>
              <a:t>alte forme de tratament</a:t>
            </a:r>
            <a:r>
              <a:rPr lang="it-IT" b="1" dirty="0" smtClean="0"/>
              <a:t>.</a:t>
            </a:r>
            <a:endParaRPr lang="ro-RO" b="1" dirty="0" smtClean="0"/>
          </a:p>
          <a:p>
            <a:r>
              <a:rPr lang="vi-VN" dirty="0" smtClean="0"/>
              <a:t>Stimularea temporară neinvazivă poate cauza disconfort de intensitate variabilă, </a:t>
            </a:r>
            <a:r>
              <a:rPr lang="vi-VN" dirty="0" smtClean="0"/>
              <a:t>care,</a:t>
            </a:r>
            <a:r>
              <a:rPr lang="ro-RO" dirty="0" smtClean="0"/>
              <a:t> </a:t>
            </a:r>
            <a:r>
              <a:rPr lang="en-US" dirty="0" err="1" smtClean="0"/>
              <a:t>ocazional</a:t>
            </a:r>
            <a:r>
              <a:rPr lang="en-US" dirty="0" smtClean="0"/>
              <a:t>,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intens</a:t>
            </a:r>
            <a:r>
              <a:rPr lang="en-US" dirty="0" smtClean="0"/>
              <a:t>, </a:t>
            </a:r>
            <a:r>
              <a:rPr lang="en-US" dirty="0" err="1" smtClean="0"/>
              <a:t>caz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nu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utilizat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perioade</a:t>
            </a:r>
            <a:r>
              <a:rPr lang="en-US" dirty="0" smtClean="0"/>
              <a:t> </a:t>
            </a:r>
            <a:r>
              <a:rPr lang="en-US" dirty="0" err="1" smtClean="0"/>
              <a:t>prelungite</a:t>
            </a:r>
            <a:r>
              <a:rPr lang="en-US" dirty="0" smtClean="0"/>
              <a:t> la </a:t>
            </a:r>
            <a:r>
              <a:rPr lang="en-US" dirty="0" err="1" smtClean="0"/>
              <a:t>pacienții</a:t>
            </a:r>
            <a:r>
              <a:rPr lang="ro-RO" dirty="0" smtClean="0"/>
              <a:t> </a:t>
            </a:r>
            <a:r>
              <a:rPr lang="en-US" dirty="0" err="1" smtClean="0"/>
              <a:t>conștienți</a:t>
            </a:r>
            <a:r>
              <a:rPr lang="en-US" dirty="0" smtClean="0"/>
              <a:t>.</a:t>
            </a:r>
            <a:endParaRPr lang="ro-RO" dirty="0" smtClean="0"/>
          </a:p>
          <a:p>
            <a:r>
              <a:rPr lang="vi-VN" b="1" dirty="0" smtClean="0"/>
              <a:t>Acest dispozitiv poate fi utilizat numai pentru stimularea externă a pacienților, nu </a:t>
            </a:r>
            <a:r>
              <a:rPr lang="vi-VN" b="1" dirty="0" smtClean="0"/>
              <a:t>și</a:t>
            </a:r>
            <a:r>
              <a:rPr lang="ro-RO" b="1" dirty="0" smtClean="0"/>
              <a:t> </a:t>
            </a:r>
            <a:r>
              <a:rPr lang="vi-VN" b="1" dirty="0" smtClean="0"/>
              <a:t>pentru </a:t>
            </a:r>
            <a:r>
              <a:rPr lang="vi-VN" b="1" dirty="0" smtClean="0"/>
              <a:t>cea internă. Nu conectați fire de derivații de stimulare internă la </a:t>
            </a:r>
            <a:r>
              <a:rPr lang="vi-VN" b="1" dirty="0" smtClean="0"/>
              <a:t>defibrilatorul</a:t>
            </a:r>
            <a:r>
              <a:rPr lang="ro-RO" b="1" dirty="0" smtClean="0"/>
              <a:t> </a:t>
            </a:r>
            <a:r>
              <a:rPr lang="en-US" b="1" dirty="0" smtClean="0"/>
              <a:t>X </a:t>
            </a:r>
            <a:r>
              <a:rPr lang="en-US" b="1" dirty="0" smtClean="0"/>
              <a:t>Series.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4.</a:t>
            </a:r>
            <a:r>
              <a:rPr lang="en-US" dirty="0" err="1" smtClean="0">
                <a:solidFill>
                  <a:srgbClr val="FF0000"/>
                </a:solidFill>
              </a:rPr>
              <a:t>Stimularea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vi-VN" sz="1900" dirty="0" smtClean="0"/>
              <a:t>Asigurați-vă că sonda pentru deget ZOLL este curată și uscată</a:t>
            </a:r>
            <a:r>
              <a:rPr lang="vi-VN" sz="1900" dirty="0" smtClean="0"/>
              <a:t>.</a:t>
            </a:r>
            <a:endParaRPr lang="ro-RO" sz="1900" dirty="0" smtClean="0"/>
          </a:p>
          <a:p>
            <a:r>
              <a:rPr lang="vi-VN" sz="1900" dirty="0" smtClean="0"/>
              <a:t>Măsurătorile SpO2 pot fi afectate de anumite stări ale pacientului: insuficiență </a:t>
            </a:r>
            <a:r>
              <a:rPr lang="vi-VN" sz="1900" dirty="0" smtClean="0"/>
              <a:t>cardiacă</a:t>
            </a:r>
            <a:r>
              <a:rPr lang="ro-RO" sz="1900" dirty="0" smtClean="0"/>
              <a:t> </a:t>
            </a:r>
            <a:r>
              <a:rPr lang="vi-VN" sz="1900" dirty="0" smtClean="0"/>
              <a:t>dreapta </a:t>
            </a:r>
            <a:r>
              <a:rPr lang="vi-VN" sz="1900" dirty="0" smtClean="0"/>
              <a:t>gravă, regurgitare tricuspidiană sau retur venos blocat</a:t>
            </a:r>
            <a:r>
              <a:rPr lang="vi-VN" sz="1900" dirty="0" smtClean="0"/>
              <a:t>.</a:t>
            </a:r>
            <a:endParaRPr lang="ro-RO" sz="1900" dirty="0" smtClean="0"/>
          </a:p>
          <a:p>
            <a:r>
              <a:rPr lang="vi-VN" sz="1900" dirty="0" smtClean="0"/>
              <a:t>Măsurătorile SpO2 pot fi afectate de utilizarea substanțelor de contrast intravasculare, </a:t>
            </a:r>
            <a:r>
              <a:rPr lang="vi-VN" sz="1900" dirty="0" smtClean="0"/>
              <a:t>de</a:t>
            </a:r>
            <a:r>
              <a:rPr lang="ro-RO" sz="1900" dirty="0" smtClean="0"/>
              <a:t> </a:t>
            </a:r>
            <a:r>
              <a:rPr lang="vi-VN" sz="1900" dirty="0" smtClean="0"/>
              <a:t>vasoconstricția </a:t>
            </a:r>
            <a:r>
              <a:rPr lang="vi-VN" sz="1900" dirty="0" smtClean="0"/>
              <a:t>sau hipovolemia externă sau în situațiile în care nu au loc pulsații la </a:t>
            </a:r>
            <a:r>
              <a:rPr lang="vi-VN" sz="1900" dirty="0" smtClean="0"/>
              <a:t>nivelul</a:t>
            </a:r>
            <a:r>
              <a:rPr lang="ro-RO" sz="1900" dirty="0" smtClean="0"/>
              <a:t> </a:t>
            </a:r>
            <a:r>
              <a:rPr lang="en-US" sz="1900" dirty="0" err="1" smtClean="0"/>
              <a:t>patului</a:t>
            </a:r>
            <a:r>
              <a:rPr lang="en-US" sz="1900" dirty="0" smtClean="0"/>
              <a:t> </a:t>
            </a:r>
            <a:r>
              <a:rPr lang="en-US" sz="1900" dirty="0" smtClean="0"/>
              <a:t>vascular arterial</a:t>
            </a:r>
            <a:r>
              <a:rPr lang="en-US" sz="1900" dirty="0" smtClean="0"/>
              <a:t>.</a:t>
            </a:r>
            <a:endParaRPr lang="ro-RO" sz="1900" dirty="0" smtClean="0"/>
          </a:p>
          <a:p>
            <a:r>
              <a:rPr lang="vi-VN" sz="1900" dirty="0" smtClean="0"/>
              <a:t>Dacă senzorii sunt aplicați incorect sau lăsați în același loc pe o perioadă prelungită de </a:t>
            </a:r>
            <a:r>
              <a:rPr lang="vi-VN" sz="1900" dirty="0" smtClean="0"/>
              <a:t>timp,</a:t>
            </a:r>
            <a:r>
              <a:rPr lang="ro-RO" sz="1900" dirty="0" smtClean="0"/>
              <a:t> </a:t>
            </a:r>
            <a:r>
              <a:rPr lang="it-IT" sz="1900" dirty="0" smtClean="0"/>
              <a:t>țesuturile </a:t>
            </a:r>
            <a:r>
              <a:rPr lang="it-IT" sz="1900" dirty="0" smtClean="0"/>
              <a:t>pot suferi deteriorări. Mutați senzorul la fiecare 4 ore pentru a reduce riscul </a:t>
            </a:r>
            <a:r>
              <a:rPr lang="it-IT" sz="1900" dirty="0" smtClean="0"/>
              <a:t>de</a:t>
            </a:r>
            <a:r>
              <a:rPr lang="ro-RO" sz="1900" dirty="0" smtClean="0"/>
              <a:t> </a:t>
            </a:r>
            <a:r>
              <a:rPr lang="en-US" sz="1900" dirty="0" err="1" smtClean="0"/>
              <a:t>deteriorare</a:t>
            </a:r>
            <a:r>
              <a:rPr lang="en-US" sz="1900" dirty="0" smtClean="0"/>
              <a:t> </a:t>
            </a:r>
            <a:r>
              <a:rPr lang="en-US" sz="1900" dirty="0" smtClean="0"/>
              <a:t>a </a:t>
            </a:r>
            <a:r>
              <a:rPr lang="en-US" sz="1900" dirty="0" err="1" smtClean="0"/>
              <a:t>țesuturilor</a:t>
            </a:r>
            <a:r>
              <a:rPr lang="en-US" sz="1900" dirty="0" smtClean="0"/>
              <a:t>.</a:t>
            </a:r>
            <a:endParaRPr lang="ro-RO" sz="1900" dirty="0" smtClean="0"/>
          </a:p>
          <a:p>
            <a:r>
              <a:rPr lang="vi-VN" sz="2000" dirty="0" smtClean="0"/>
              <a:t>Nu aplicați senzorul de SpO2 pe același membru pe care se află manșonul de NIBP. </a:t>
            </a:r>
            <a:r>
              <a:rPr lang="vi-VN" sz="2000" dirty="0" smtClean="0"/>
              <a:t>Alarma</a:t>
            </a:r>
            <a:r>
              <a:rPr lang="ro-RO" sz="2000" dirty="0" smtClean="0"/>
              <a:t> </a:t>
            </a:r>
            <a:r>
              <a:rPr lang="vi-VN" sz="2000" dirty="0" smtClean="0"/>
              <a:t>de </a:t>
            </a:r>
            <a:r>
              <a:rPr lang="vi-VN" sz="2000" dirty="0" smtClean="0"/>
              <a:t>SpO2 poate fi emisă atunci când circulația arterială este întreruptă în timpul </a:t>
            </a:r>
            <a:r>
              <a:rPr lang="vi-VN" sz="2000" dirty="0" smtClean="0"/>
              <a:t>măsurătorilor</a:t>
            </a:r>
            <a:r>
              <a:rPr lang="ro-RO" sz="2000" dirty="0" smtClean="0"/>
              <a:t> </a:t>
            </a:r>
            <a:r>
              <a:rPr lang="vi-VN" sz="2000" dirty="0" smtClean="0"/>
              <a:t>NIBP</a:t>
            </a:r>
            <a:r>
              <a:rPr lang="vi-VN" sz="2000" dirty="0" smtClean="0"/>
              <a:t>, ceea ce poate afecta măsurătorile SpO2</a:t>
            </a:r>
            <a:r>
              <a:rPr lang="vi-VN" sz="2000" dirty="0" smtClean="0"/>
              <a:t>.</a:t>
            </a:r>
            <a:endParaRPr lang="ro-RO" sz="2000" dirty="0" smtClean="0"/>
          </a:p>
          <a:p>
            <a:r>
              <a:rPr lang="vi-VN" sz="2000" dirty="0" smtClean="0"/>
              <a:t>În anumite cazuri, de exemplu în cazul obstrucției căilor respiratorii, este posibil </a:t>
            </a:r>
            <a:r>
              <a:rPr lang="vi-VN" sz="2000" dirty="0" smtClean="0"/>
              <a:t>ca</a:t>
            </a:r>
            <a:r>
              <a:rPr lang="ro-RO" sz="2000" dirty="0" smtClean="0"/>
              <a:t> </a:t>
            </a:r>
            <a:r>
              <a:rPr lang="vi-VN" sz="2000" dirty="0" smtClean="0"/>
              <a:t>încercările </a:t>
            </a:r>
            <a:r>
              <a:rPr lang="vi-VN" sz="2000" dirty="0" smtClean="0"/>
              <a:t>de respirație ale pacientului să nu determine niciun schimb de aer. </a:t>
            </a:r>
            <a:r>
              <a:rPr lang="vi-VN" sz="2000" dirty="0" smtClean="0"/>
              <a:t>Aceste</a:t>
            </a:r>
            <a:r>
              <a:rPr lang="ro-RO" sz="2000" dirty="0" smtClean="0"/>
              <a:t> </a:t>
            </a:r>
            <a:r>
              <a:rPr lang="vi-VN" sz="2000" dirty="0" smtClean="0"/>
              <a:t>încercări </a:t>
            </a:r>
            <a:r>
              <a:rPr lang="vi-VN" sz="2000" dirty="0" smtClean="0"/>
              <a:t>de respirație pot, însă, produce modificări ale dimensiunii toracice și, prin </a:t>
            </a:r>
            <a:r>
              <a:rPr lang="vi-VN" sz="2000" dirty="0" smtClean="0"/>
              <a:t>urmare,</a:t>
            </a:r>
            <a:r>
              <a:rPr lang="ro-RO" sz="2000" dirty="0" smtClean="0"/>
              <a:t> </a:t>
            </a:r>
            <a:r>
              <a:rPr lang="pt-BR" sz="2000" dirty="0" smtClean="0"/>
              <a:t>ale </a:t>
            </a:r>
            <a:r>
              <a:rPr lang="pt-BR" sz="2000" dirty="0" smtClean="0"/>
              <a:t>impedanței, acestea putând fi detectate de către detectorul de respirație. Este </a:t>
            </a:r>
            <a:r>
              <a:rPr lang="pt-BR" sz="2000" dirty="0" smtClean="0"/>
              <a:t>recomandat</a:t>
            </a:r>
            <a:r>
              <a:rPr lang="ro-RO" sz="2000" dirty="0" smtClean="0"/>
              <a:t> </a:t>
            </a:r>
            <a:r>
              <a:rPr lang="vi-VN" sz="2000" dirty="0" smtClean="0"/>
              <a:t>să </a:t>
            </a:r>
            <a:r>
              <a:rPr lang="vi-VN" sz="2000" dirty="0" smtClean="0"/>
              <a:t>utilizați pulsoximetrul atunci când monitorizați respirația, pentru a obține o </a:t>
            </a:r>
            <a:r>
              <a:rPr lang="vi-VN" sz="2000" dirty="0" smtClean="0"/>
              <a:t>imagine</a:t>
            </a:r>
            <a:r>
              <a:rPr lang="ro-RO" sz="2000" dirty="0" smtClean="0"/>
              <a:t> </a:t>
            </a:r>
            <a:r>
              <a:rPr lang="vi-VN" sz="2000" dirty="0" smtClean="0"/>
              <a:t>exactă </a:t>
            </a:r>
            <a:r>
              <a:rPr lang="vi-VN" sz="2000" dirty="0" smtClean="0"/>
              <a:t>a stării respiratorii a pacientului.</a:t>
            </a:r>
            <a:endParaRPr lang="ro-RO" sz="19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5.</a:t>
            </a:r>
            <a:r>
              <a:rPr lang="en-US" dirty="0" err="1" smtClean="0">
                <a:solidFill>
                  <a:srgbClr val="FF0000"/>
                </a:solidFill>
              </a:rPr>
              <a:t>Pulsoximetria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Funcția de pulsoximetrie CO a unității X Series măsoară continuu și neinvaziv </a:t>
            </a:r>
            <a:r>
              <a:rPr lang="vi-VN" dirty="0" smtClean="0"/>
              <a:t>următorii</a:t>
            </a:r>
            <a:r>
              <a:rPr lang="ro-RO" dirty="0" smtClean="0"/>
              <a:t> </a:t>
            </a:r>
            <a:r>
              <a:rPr lang="vi-VN" dirty="0" smtClean="0"/>
              <a:t>parametri </a:t>
            </a:r>
            <a:r>
              <a:rPr lang="vi-VN" dirty="0" smtClean="0"/>
              <a:t>într-o zonă periferică, precum picioarele, degetele de la picioare sau degetele de </a:t>
            </a:r>
            <a:r>
              <a:rPr lang="vi-VN" dirty="0" smtClean="0"/>
              <a:t>la</a:t>
            </a:r>
            <a:r>
              <a:rPr lang="ro-RO" dirty="0" smtClean="0"/>
              <a:t> </a:t>
            </a:r>
            <a:r>
              <a:rPr lang="en-US" dirty="0" err="1" smtClean="0"/>
              <a:t>mâini</a:t>
            </a:r>
            <a:r>
              <a:rPr lang="en-US" dirty="0" smtClean="0"/>
              <a:t>:</a:t>
            </a:r>
          </a:p>
          <a:p>
            <a:r>
              <a:rPr lang="it-IT" b="1" dirty="0" smtClean="0"/>
              <a:t>• </a:t>
            </a:r>
            <a:r>
              <a:rPr lang="it-IT" b="1" dirty="0" smtClean="0">
                <a:solidFill>
                  <a:srgbClr val="FF0000"/>
                </a:solidFill>
              </a:rPr>
              <a:t>Saturația cu oxigen a hemoglobinei arteriale (SpO2)</a:t>
            </a:r>
          </a:p>
          <a:p>
            <a:r>
              <a:rPr lang="vi-VN" b="1" dirty="0" smtClean="0"/>
              <a:t>• Saturația cu carboxihemoglobină (SpCO)</a:t>
            </a:r>
          </a:p>
          <a:p>
            <a:r>
              <a:rPr lang="vi-VN" b="1" dirty="0" smtClean="0"/>
              <a:t>• Saturația cu methemoglobină (SpMet)</a:t>
            </a:r>
          </a:p>
          <a:p>
            <a:r>
              <a:rPr lang="vi-VN" b="1" dirty="0" smtClean="0"/>
              <a:t>• Hemoglobina totală (SpHb)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Conținutul</a:t>
            </a:r>
            <a:r>
              <a:rPr lang="en-US" b="1" dirty="0" smtClean="0"/>
              <a:t> de </a:t>
            </a:r>
            <a:r>
              <a:rPr lang="en-US" b="1" dirty="0" err="1" smtClean="0"/>
              <a:t>oxigen</a:t>
            </a:r>
            <a:r>
              <a:rPr lang="en-US" b="1" dirty="0" smtClean="0"/>
              <a:t> (</a:t>
            </a:r>
            <a:r>
              <a:rPr lang="en-US" b="1" dirty="0" err="1" smtClean="0"/>
              <a:t>SpOC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Indicele</a:t>
            </a:r>
            <a:r>
              <a:rPr lang="en-US" b="1" dirty="0" smtClean="0"/>
              <a:t> de </a:t>
            </a:r>
            <a:r>
              <a:rPr lang="en-US" b="1" dirty="0" err="1" smtClean="0"/>
              <a:t>variabilitate</a:t>
            </a:r>
            <a:r>
              <a:rPr lang="en-US" b="1" dirty="0" smtClean="0"/>
              <a:t> a </a:t>
            </a:r>
            <a:r>
              <a:rPr lang="en-US" b="1" dirty="0" err="1" smtClean="0"/>
              <a:t>pletismogramei</a:t>
            </a:r>
            <a:r>
              <a:rPr lang="en-US" b="1" dirty="0" smtClean="0"/>
              <a:t> (PVI)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Indicele</a:t>
            </a:r>
            <a:r>
              <a:rPr lang="en-US" b="1" dirty="0" smtClean="0"/>
              <a:t> de </a:t>
            </a:r>
            <a:r>
              <a:rPr lang="en-US" b="1" dirty="0" err="1" smtClean="0"/>
              <a:t>perfuzie</a:t>
            </a:r>
            <a:r>
              <a:rPr lang="en-US" b="1" dirty="0" smtClean="0"/>
              <a:t> (PI)</a:t>
            </a:r>
          </a:p>
          <a:p>
            <a:r>
              <a:rPr lang="vi-VN" dirty="0" smtClean="0"/>
              <a:t>Această monitorizare oferă informații privind sistemele cardiac și respirator și oferă </a:t>
            </a:r>
            <a:r>
              <a:rPr lang="vi-VN" dirty="0" smtClean="0"/>
              <a:t>detalii</a:t>
            </a:r>
            <a:r>
              <a:rPr lang="ro-RO" dirty="0" smtClean="0"/>
              <a:t> </a:t>
            </a:r>
            <a:r>
              <a:rPr lang="vi-VN" dirty="0" smtClean="0"/>
              <a:t>privind </a:t>
            </a:r>
            <a:r>
              <a:rPr lang="vi-VN" dirty="0" smtClean="0"/>
              <a:t>transportul oxigenului în corp. Este utilizată frecvent deoarece este </a:t>
            </a:r>
            <a:r>
              <a:rPr lang="vi-VN" dirty="0" smtClean="0"/>
              <a:t>neinvazivă,</a:t>
            </a:r>
            <a:r>
              <a:rPr lang="ro-RO" dirty="0" smtClean="0"/>
              <a:t> </a:t>
            </a:r>
            <a:r>
              <a:rPr lang="vi-VN" dirty="0" smtClean="0"/>
              <a:t>continuă</a:t>
            </a:r>
            <a:r>
              <a:rPr lang="vi-VN" dirty="0" smtClean="0"/>
              <a:t>, ușor de aplicat și nedureroasă.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Pulsoximetria</a:t>
            </a:r>
            <a:r>
              <a:rPr lang="en-US" dirty="0" smtClean="0"/>
              <a:t> CO (SpO2)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733800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Pentru efectuarea unor măsurători SpO2 exacte cu ajutorul unității X Series, trebuie să </a:t>
            </a:r>
            <a:r>
              <a:rPr lang="vi-VN" dirty="0" smtClean="0"/>
              <a:t>efectuați</a:t>
            </a:r>
            <a:r>
              <a:rPr lang="ro-RO" dirty="0" smtClean="0"/>
              <a:t> </a:t>
            </a:r>
            <a:r>
              <a:rPr lang="en-US" dirty="0" err="1" smtClean="0"/>
              <a:t>operațiunile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ro-RO" dirty="0" smtClean="0"/>
              <a:t>:</a:t>
            </a:r>
          </a:p>
          <a:p>
            <a:r>
              <a:rPr lang="ro-RO" b="1" dirty="0" smtClean="0"/>
              <a:t>1.</a:t>
            </a:r>
            <a:r>
              <a:rPr lang="vi-VN" b="1" dirty="0" smtClean="0"/>
              <a:t> </a:t>
            </a:r>
            <a:r>
              <a:rPr lang="vi-VN" b="1" dirty="0" smtClean="0"/>
              <a:t>Selectați un senzor de dimensiunea corectă.</a:t>
            </a:r>
          </a:p>
          <a:p>
            <a:r>
              <a:rPr lang="en-US" b="1" dirty="0" smtClean="0"/>
              <a:t>2. </a:t>
            </a:r>
            <a:r>
              <a:rPr lang="en-US" b="1" dirty="0" err="1" smtClean="0"/>
              <a:t>Aplicați</a:t>
            </a:r>
            <a:r>
              <a:rPr lang="en-US" b="1" dirty="0" smtClean="0"/>
              <a:t> </a:t>
            </a:r>
            <a:r>
              <a:rPr lang="en-US" b="1" dirty="0" err="1" smtClean="0"/>
              <a:t>senzorul</a:t>
            </a:r>
            <a:r>
              <a:rPr lang="en-US" b="1" dirty="0" smtClean="0"/>
              <a:t>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 smtClean="0"/>
              <a:t>corpul</a:t>
            </a:r>
            <a:r>
              <a:rPr lang="en-US" b="1" dirty="0" smtClean="0"/>
              <a:t> </a:t>
            </a:r>
            <a:r>
              <a:rPr lang="en-US" b="1" dirty="0" err="1" smtClean="0"/>
              <a:t>pacientului</a:t>
            </a:r>
            <a:r>
              <a:rPr lang="en-US" b="1" dirty="0" smtClean="0"/>
              <a:t>.</a:t>
            </a:r>
          </a:p>
          <a:p>
            <a:r>
              <a:rPr lang="it-IT" b="1" dirty="0" smtClean="0"/>
              <a:t>3. Conectați senzorul la unitatea X Series.</a:t>
            </a:r>
          </a:p>
          <a:p>
            <a:r>
              <a:rPr lang="vi-VN" b="1" dirty="0" smtClean="0"/>
              <a:t>4. Configurați alarmele și setările (dacă alarmele și setările curente nu sunt adecvate).</a:t>
            </a:r>
          </a:p>
          <a:p>
            <a:r>
              <a:rPr lang="vi-VN" dirty="0" smtClean="0"/>
              <a:t>Măsurătorile de pulsoximetrie încep imediat ce senzorul este aplicat pe corpul pacientului </a:t>
            </a:r>
            <a:r>
              <a:rPr lang="vi-VN" dirty="0" smtClean="0"/>
              <a:t>și</a:t>
            </a:r>
            <a:r>
              <a:rPr lang="ro-RO" dirty="0" smtClean="0"/>
              <a:t> </a:t>
            </a:r>
            <a:r>
              <a:rPr lang="en-US" dirty="0" err="1" smtClean="0"/>
              <a:t>conectat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unitatea</a:t>
            </a:r>
            <a:r>
              <a:rPr lang="en-US" dirty="0" smtClean="0"/>
              <a:t> X Series.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Configurarea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utilizarea</a:t>
            </a:r>
            <a:r>
              <a:rPr lang="en-US" dirty="0" smtClean="0"/>
              <a:t> SpO2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6019800"/>
          </a:xfrm>
        </p:spPr>
        <p:txBody>
          <a:bodyPr>
            <a:noAutofit/>
          </a:bodyPr>
          <a:lstStyle/>
          <a:p>
            <a:r>
              <a:rPr lang="vi-VN" sz="1300" dirty="0" smtClean="0"/>
              <a:t>Măsurătorile de tensiune arterială pot fi interpretate numai de către un medic</a:t>
            </a:r>
            <a:r>
              <a:rPr lang="vi-VN" sz="1300" dirty="0" smtClean="0"/>
              <a:t>.</a:t>
            </a:r>
            <a:endParaRPr lang="ro-RO" sz="1300" dirty="0" smtClean="0"/>
          </a:p>
          <a:p>
            <a:r>
              <a:rPr lang="vi-VN" sz="1300" dirty="0" smtClean="0"/>
              <a:t>Rezultatele măsurătorilor de tensiune arterială pot fi afectate de poziția pacientului, </a:t>
            </a:r>
            <a:r>
              <a:rPr lang="vi-VN" sz="1300" dirty="0" smtClean="0"/>
              <a:t>de</a:t>
            </a:r>
            <a:r>
              <a:rPr lang="ro-RO" sz="1300" dirty="0" smtClean="0"/>
              <a:t> </a:t>
            </a:r>
            <a:r>
              <a:rPr lang="pt-BR" sz="1300" dirty="0" smtClean="0"/>
              <a:t>starea </a:t>
            </a:r>
            <a:r>
              <a:rPr lang="pt-BR" sz="1300" dirty="0" smtClean="0"/>
              <a:t>fiziologică a acestuia și de alți factori</a:t>
            </a:r>
            <a:r>
              <a:rPr lang="pt-BR" sz="1300" dirty="0" smtClean="0"/>
              <a:t>.</a:t>
            </a:r>
            <a:endParaRPr lang="ro-RO" sz="1300" dirty="0" smtClean="0"/>
          </a:p>
          <a:p>
            <a:r>
              <a:rPr lang="en-US" sz="1300" dirty="0" err="1" smtClean="0"/>
              <a:t>Utilizarea</a:t>
            </a:r>
            <a:r>
              <a:rPr lang="en-US" sz="1300" dirty="0" smtClean="0"/>
              <a:t> </a:t>
            </a:r>
            <a:r>
              <a:rPr lang="en-US" sz="1300" dirty="0" err="1" smtClean="0"/>
              <a:t>unei</a:t>
            </a:r>
            <a:r>
              <a:rPr lang="en-US" sz="1300" dirty="0" smtClean="0"/>
              <a:t> </a:t>
            </a:r>
            <a:r>
              <a:rPr lang="en-US" sz="1300" dirty="0" err="1" smtClean="0"/>
              <a:t>componente</a:t>
            </a:r>
            <a:r>
              <a:rPr lang="en-US" sz="1300" dirty="0" smtClean="0"/>
              <a:t> </a:t>
            </a:r>
            <a:r>
              <a:rPr lang="en-US" sz="1300" dirty="0" err="1" smtClean="0"/>
              <a:t>diferite</a:t>
            </a:r>
            <a:r>
              <a:rPr lang="en-US" sz="1300" dirty="0" smtClean="0"/>
              <a:t> de </a:t>
            </a:r>
            <a:r>
              <a:rPr lang="en-US" sz="1300" dirty="0" err="1" smtClean="0"/>
              <a:t>cele</a:t>
            </a:r>
            <a:r>
              <a:rPr lang="en-US" sz="1300" dirty="0" smtClean="0"/>
              <a:t> </a:t>
            </a:r>
            <a:r>
              <a:rPr lang="en-US" sz="1300" dirty="0" err="1" smtClean="0"/>
              <a:t>furnizate</a:t>
            </a:r>
            <a:r>
              <a:rPr lang="en-US" sz="1300" dirty="0" smtClean="0"/>
              <a:t> de ZOLL (de ex. </a:t>
            </a:r>
            <a:r>
              <a:rPr lang="en-US" sz="1300" dirty="0" err="1" smtClean="0"/>
              <a:t>manșonul</a:t>
            </a:r>
            <a:r>
              <a:rPr lang="en-US" sz="1300" dirty="0" smtClean="0"/>
              <a:t>, </a:t>
            </a:r>
            <a:r>
              <a:rPr lang="en-US" sz="1300" dirty="0" err="1" smtClean="0"/>
              <a:t>furtunurile</a:t>
            </a:r>
            <a:r>
              <a:rPr lang="ro-RO" sz="1300" dirty="0" smtClean="0"/>
              <a:t> </a:t>
            </a:r>
            <a:r>
              <a:rPr lang="vi-VN" sz="1300" dirty="0" smtClean="0"/>
              <a:t>etc</a:t>
            </a:r>
            <a:r>
              <a:rPr lang="vi-VN" sz="1300" dirty="0" smtClean="0"/>
              <a:t>.) poate avea ca rezultat erori de măsurare. Utilizați numai manșoane și furtunuri </a:t>
            </a:r>
            <a:r>
              <a:rPr lang="vi-VN" sz="1300" dirty="0" smtClean="0"/>
              <a:t>aprobate</a:t>
            </a:r>
            <a:r>
              <a:rPr lang="ro-RO" sz="1300" dirty="0" smtClean="0"/>
              <a:t> </a:t>
            </a:r>
            <a:r>
              <a:rPr lang="vi-VN" sz="1300" dirty="0" smtClean="0"/>
              <a:t>de </a:t>
            </a:r>
            <a:r>
              <a:rPr lang="vi-VN" sz="1300" dirty="0" smtClean="0"/>
              <a:t>ZOLL. Pentru a evita riscul de conectare incorectă a tuburilor intravenoase și, </a:t>
            </a:r>
            <a:r>
              <a:rPr lang="vi-VN" sz="1300" dirty="0" smtClean="0"/>
              <a:t>eventual,</a:t>
            </a:r>
            <a:r>
              <a:rPr lang="ro-RO" sz="1300" dirty="0" smtClean="0"/>
              <a:t> </a:t>
            </a:r>
            <a:r>
              <a:rPr lang="en-US" sz="1300" dirty="0" smtClean="0"/>
              <a:t>de </a:t>
            </a:r>
            <a:r>
              <a:rPr lang="en-US" sz="1300" dirty="0" err="1" smtClean="0"/>
              <a:t>introducere</a:t>
            </a:r>
            <a:r>
              <a:rPr lang="en-US" sz="1300" dirty="0" smtClean="0"/>
              <a:t> a </a:t>
            </a:r>
            <a:r>
              <a:rPr lang="en-US" sz="1300" dirty="0" err="1" smtClean="0"/>
              <a:t>aerului</a:t>
            </a:r>
            <a:r>
              <a:rPr lang="en-US" sz="1300" dirty="0" smtClean="0"/>
              <a:t> </a:t>
            </a:r>
            <a:r>
              <a:rPr lang="en-US" sz="1300" dirty="0" err="1" smtClean="0"/>
              <a:t>în</a:t>
            </a:r>
            <a:r>
              <a:rPr lang="en-US" sz="1300" dirty="0" smtClean="0"/>
              <a:t> </a:t>
            </a:r>
            <a:r>
              <a:rPr lang="en-US" sz="1300" dirty="0" err="1" smtClean="0"/>
              <a:t>sângele</a:t>
            </a:r>
            <a:r>
              <a:rPr lang="en-US" sz="1300" dirty="0" smtClean="0"/>
              <a:t> </a:t>
            </a:r>
            <a:r>
              <a:rPr lang="en-US" sz="1300" dirty="0" err="1" smtClean="0"/>
              <a:t>pacientului</a:t>
            </a:r>
            <a:r>
              <a:rPr lang="en-US" sz="1300" dirty="0" smtClean="0"/>
              <a:t>, nu </a:t>
            </a:r>
            <a:r>
              <a:rPr lang="en-US" sz="1300" dirty="0" err="1" smtClean="0"/>
              <a:t>modificați</a:t>
            </a:r>
            <a:r>
              <a:rPr lang="en-US" sz="1300" dirty="0" smtClean="0"/>
              <a:t> </a:t>
            </a:r>
            <a:r>
              <a:rPr lang="en-US" sz="1300" dirty="0" err="1" smtClean="0"/>
              <a:t>sistemul</a:t>
            </a:r>
            <a:r>
              <a:rPr lang="en-US" sz="1300" dirty="0" smtClean="0"/>
              <a:t> de NIBP </a:t>
            </a:r>
            <a:r>
              <a:rPr lang="en-US" sz="1300" dirty="0" err="1" smtClean="0"/>
              <a:t>sau</a:t>
            </a:r>
            <a:r>
              <a:rPr lang="ro-RO" sz="1300" dirty="0" smtClean="0"/>
              <a:t> </a:t>
            </a:r>
            <a:r>
              <a:rPr lang="en-US" sz="1300" dirty="0" err="1" smtClean="0"/>
              <a:t>furtunurile</a:t>
            </a:r>
            <a:r>
              <a:rPr lang="en-US" sz="1300" dirty="0" smtClean="0"/>
              <a:t> </a:t>
            </a:r>
            <a:r>
              <a:rPr lang="en-US" sz="1300" dirty="0" err="1" smtClean="0"/>
              <a:t>folosind</a:t>
            </a:r>
            <a:r>
              <a:rPr lang="en-US" sz="1300" dirty="0" smtClean="0"/>
              <a:t> </a:t>
            </a:r>
            <a:r>
              <a:rPr lang="en-US" sz="1300" dirty="0" err="1" smtClean="0"/>
              <a:t>adaptoare</a:t>
            </a:r>
            <a:r>
              <a:rPr lang="en-US" sz="1300" dirty="0" smtClean="0"/>
              <a:t> </a:t>
            </a:r>
            <a:r>
              <a:rPr lang="en-US" sz="1300" dirty="0" err="1" smtClean="0"/>
              <a:t>Luer</a:t>
            </a:r>
            <a:r>
              <a:rPr lang="en-US" sz="1300" dirty="0" smtClean="0"/>
              <a:t> Lock</a:t>
            </a:r>
            <a:r>
              <a:rPr lang="en-US" sz="1300" dirty="0" smtClean="0"/>
              <a:t>.</a:t>
            </a:r>
            <a:endParaRPr lang="ro-RO" sz="1300" dirty="0" smtClean="0"/>
          </a:p>
          <a:p>
            <a:r>
              <a:rPr lang="vi-VN" sz="1300" b="1" dirty="0" smtClean="0">
                <a:solidFill>
                  <a:srgbClr val="FF0000"/>
                </a:solidFill>
              </a:rPr>
              <a:t>Nu</a:t>
            </a:r>
            <a:r>
              <a:rPr lang="vi-VN" sz="1300" dirty="0" smtClean="0"/>
              <a:t> amplasați manșonul de măsurare a tensiunii arteriale pe un membru utilizat pentru</a:t>
            </a:r>
          </a:p>
          <a:p>
            <a:r>
              <a:rPr lang="en-US" sz="1300" dirty="0" err="1" smtClean="0"/>
              <a:t>perfuzii</a:t>
            </a:r>
            <a:r>
              <a:rPr lang="en-US" sz="1300" dirty="0" smtClean="0"/>
              <a:t> IV </a:t>
            </a:r>
            <a:r>
              <a:rPr lang="en-US" sz="1300" dirty="0" err="1" smtClean="0"/>
              <a:t>sau</a:t>
            </a:r>
            <a:r>
              <a:rPr lang="en-US" sz="1300" dirty="0" smtClean="0"/>
              <a:t> </a:t>
            </a:r>
            <a:r>
              <a:rPr lang="en-US" sz="1300" dirty="0" err="1" smtClean="0"/>
              <a:t>pentru</a:t>
            </a:r>
            <a:r>
              <a:rPr lang="en-US" sz="1300" dirty="0" smtClean="0"/>
              <a:t> </a:t>
            </a:r>
            <a:r>
              <a:rPr lang="en-US" sz="1300" dirty="0" err="1" smtClean="0"/>
              <a:t>monitorizarea</a:t>
            </a:r>
            <a:r>
              <a:rPr lang="en-US" sz="1300" dirty="0" smtClean="0"/>
              <a:t> SpO2.</a:t>
            </a:r>
          </a:p>
          <a:p>
            <a:r>
              <a:rPr lang="vi-VN" sz="1300" b="1" dirty="0" smtClean="0"/>
              <a:t>• Tensiunea arterială </a:t>
            </a:r>
            <a:r>
              <a:rPr lang="ro-RO" sz="1300" b="1" dirty="0" smtClean="0">
                <a:solidFill>
                  <a:srgbClr val="FF0000"/>
                </a:solidFill>
              </a:rPr>
              <a:t>NU</a:t>
            </a:r>
            <a:r>
              <a:rPr lang="ro-RO" sz="1300" b="1" dirty="0" smtClean="0"/>
              <a:t> </a:t>
            </a:r>
            <a:r>
              <a:rPr lang="vi-VN" sz="1300" b="1" dirty="0" smtClean="0"/>
              <a:t>poate </a:t>
            </a:r>
            <a:r>
              <a:rPr lang="vi-VN" sz="1300" b="1" dirty="0" smtClean="0"/>
              <a:t>fi măsurată cu precizie în cazul persoanelor care </a:t>
            </a:r>
            <a:r>
              <a:rPr lang="vi-VN" sz="1300" b="1" dirty="0" smtClean="0"/>
              <a:t>prezintă</a:t>
            </a:r>
            <a:r>
              <a:rPr lang="ro-RO" sz="1300" b="1" dirty="0" smtClean="0"/>
              <a:t> </a:t>
            </a:r>
            <a:r>
              <a:rPr lang="vi-VN" sz="1300" dirty="0" smtClean="0"/>
              <a:t>aritmie</a:t>
            </a:r>
            <a:r>
              <a:rPr lang="vi-VN" sz="1300" dirty="0" smtClean="0"/>
              <a:t>, tremor, convulsii sau spasme. Valorile de tensiune arterială pot fi afectate, </a:t>
            </a:r>
            <a:r>
              <a:rPr lang="vi-VN" sz="1300" dirty="0" smtClean="0"/>
              <a:t>de</a:t>
            </a:r>
            <a:r>
              <a:rPr lang="ro-RO" sz="1300" dirty="0" smtClean="0"/>
              <a:t> </a:t>
            </a:r>
            <a:r>
              <a:rPr lang="vi-VN" sz="1300" dirty="0" smtClean="0"/>
              <a:t>asemenea</a:t>
            </a:r>
            <a:r>
              <a:rPr lang="vi-VN" sz="1300" dirty="0" smtClean="0"/>
              <a:t>, de medicamente. </a:t>
            </a:r>
            <a:r>
              <a:rPr lang="vi-VN" sz="1300" dirty="0" smtClean="0"/>
              <a:t>Alegerea</a:t>
            </a:r>
            <a:r>
              <a:rPr lang="ro-RO" sz="1300" dirty="0" smtClean="0"/>
              <a:t> </a:t>
            </a:r>
            <a:r>
              <a:rPr lang="vi-VN" sz="1300" dirty="0" smtClean="0"/>
              <a:t>manșonului </a:t>
            </a:r>
            <a:r>
              <a:rPr lang="vi-VN" sz="1300" dirty="0" smtClean="0"/>
              <a:t>de dimensiunea corectă este </a:t>
            </a:r>
            <a:r>
              <a:rPr lang="vi-VN" sz="1300" dirty="0" smtClean="0"/>
              <a:t>esențială</a:t>
            </a:r>
            <a:r>
              <a:rPr lang="ro-RO" sz="1300" dirty="0" smtClean="0"/>
              <a:t> </a:t>
            </a:r>
            <a:r>
              <a:rPr lang="it-IT" sz="1300" dirty="0" smtClean="0"/>
              <a:t>pentru </a:t>
            </a:r>
            <a:r>
              <a:rPr lang="it-IT" sz="1300" dirty="0" smtClean="0"/>
              <a:t>măsurători precise ale tensiunii arteriale.</a:t>
            </a:r>
          </a:p>
          <a:p>
            <a:r>
              <a:rPr lang="vi-VN" sz="1300" b="1" dirty="0" smtClean="0"/>
              <a:t>• Furtunurile de tensiune arterială </a:t>
            </a:r>
            <a:r>
              <a:rPr lang="ro-RO" sz="1300" b="1" dirty="0" smtClean="0">
                <a:solidFill>
                  <a:srgbClr val="FF0000"/>
                </a:solidFill>
              </a:rPr>
              <a:t>NU </a:t>
            </a:r>
            <a:r>
              <a:rPr lang="vi-VN" sz="1300" b="1" dirty="0" smtClean="0"/>
              <a:t>trebuie </a:t>
            </a:r>
            <a:r>
              <a:rPr lang="vi-VN" sz="1300" b="1" dirty="0" smtClean="0"/>
              <a:t>să fie blocate sau strangulate.</a:t>
            </a:r>
          </a:p>
          <a:p>
            <a:r>
              <a:rPr lang="vi-VN" sz="1300" b="1" dirty="0" smtClean="0"/>
              <a:t>• Dacă manșonul pacientului </a:t>
            </a:r>
            <a:r>
              <a:rPr lang="ro-RO" sz="1300" b="1" dirty="0" smtClean="0">
                <a:solidFill>
                  <a:srgbClr val="FF0000"/>
                </a:solidFill>
              </a:rPr>
              <a:t>NU</a:t>
            </a:r>
            <a:r>
              <a:rPr lang="ro-RO" sz="1300" b="1" dirty="0" smtClean="0"/>
              <a:t> </a:t>
            </a:r>
            <a:r>
              <a:rPr lang="vi-VN" sz="1300" b="1" dirty="0" smtClean="0"/>
              <a:t>se </a:t>
            </a:r>
            <a:r>
              <a:rPr lang="vi-VN" sz="1300" b="1" dirty="0" smtClean="0"/>
              <a:t>află la nivelul inimii, pot apărea erori de măsurare.</a:t>
            </a:r>
          </a:p>
          <a:p>
            <a:r>
              <a:rPr lang="vi-VN" sz="1300" b="1" dirty="0" smtClean="0"/>
              <a:t>• Atunci când monitorizați tensiunea arterială la intervale reduse, observați </a:t>
            </a:r>
            <a:r>
              <a:rPr lang="vi-VN" sz="1300" b="1" dirty="0" smtClean="0"/>
              <a:t>extremitatea</a:t>
            </a:r>
            <a:r>
              <a:rPr lang="ro-RO" sz="1300" b="1" dirty="0" smtClean="0"/>
              <a:t> </a:t>
            </a:r>
            <a:r>
              <a:rPr lang="pt-BR" sz="1300" dirty="0" smtClean="0"/>
              <a:t>membrului </a:t>
            </a:r>
            <a:r>
              <a:rPr lang="pt-BR" sz="1300" dirty="0" smtClean="0"/>
              <a:t>pe care se află manșonul, pentru a detecta eventualele semne de obstrucționare </a:t>
            </a:r>
            <a:r>
              <a:rPr lang="pt-BR" sz="1300" dirty="0" smtClean="0"/>
              <a:t>a</a:t>
            </a:r>
            <a:r>
              <a:rPr lang="ro-RO" sz="1300" dirty="0" smtClean="0"/>
              <a:t> </a:t>
            </a:r>
            <a:r>
              <a:rPr lang="en-US" sz="1300" dirty="0" err="1" smtClean="0"/>
              <a:t>circulației</a:t>
            </a:r>
            <a:r>
              <a:rPr lang="en-US" sz="1300" dirty="0" smtClean="0"/>
              <a:t> </a:t>
            </a:r>
            <a:r>
              <a:rPr lang="en-US" sz="1300" dirty="0" smtClean="0"/>
              <a:t>sanguine</a:t>
            </a:r>
            <a:r>
              <a:rPr lang="en-US" sz="1300" dirty="0" smtClean="0"/>
              <a:t>.</a:t>
            </a:r>
            <a:endParaRPr lang="ro-RO" sz="1300" dirty="0" smtClean="0"/>
          </a:p>
          <a:p>
            <a:r>
              <a:rPr lang="en-US" sz="1300" b="1" dirty="0" smtClean="0"/>
              <a:t>• </a:t>
            </a:r>
            <a:r>
              <a:rPr lang="en-US" sz="1300" b="1" dirty="0" smtClean="0">
                <a:solidFill>
                  <a:srgbClr val="FF0000"/>
                </a:solidFill>
              </a:rPr>
              <a:t>Nu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monitorizați</a:t>
            </a:r>
            <a:r>
              <a:rPr lang="en-US" sz="1300" b="1" dirty="0" smtClean="0"/>
              <a:t> NIBP la un </a:t>
            </a:r>
            <a:r>
              <a:rPr lang="en-US" sz="1300" b="1" dirty="0" err="1" smtClean="0"/>
              <a:t>pacient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în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timp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ce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monitorizați</a:t>
            </a:r>
            <a:r>
              <a:rPr lang="en-US" sz="1300" b="1" dirty="0" smtClean="0"/>
              <a:t> ECG la un </a:t>
            </a:r>
            <a:r>
              <a:rPr lang="en-US" sz="1300" b="1" dirty="0" err="1" smtClean="0"/>
              <a:t>altul</a:t>
            </a:r>
            <a:r>
              <a:rPr lang="en-US" sz="1300" b="1" dirty="0" smtClean="0"/>
              <a:t>.</a:t>
            </a:r>
          </a:p>
          <a:p>
            <a:r>
              <a:rPr lang="vi-VN" sz="1300" b="1" dirty="0" smtClean="0"/>
              <a:t>• Măsurătorile tensiunii arteriale pot fi imprecise dacă sunt efectuate în timpul accelerării </a:t>
            </a:r>
            <a:r>
              <a:rPr lang="vi-VN" sz="1300" b="1" dirty="0" smtClean="0"/>
              <a:t>sau</a:t>
            </a:r>
            <a:r>
              <a:rPr lang="ro-RO" sz="1300" b="1" dirty="0" smtClean="0"/>
              <a:t> </a:t>
            </a:r>
            <a:r>
              <a:rPr lang="vi-VN" sz="1300" dirty="0" smtClean="0"/>
              <a:t>decelerării </a:t>
            </a:r>
            <a:r>
              <a:rPr lang="vi-VN" sz="1300" dirty="0" smtClean="0"/>
              <a:t>într-un vehicul aflat în mișcare.</a:t>
            </a:r>
          </a:p>
          <a:p>
            <a:r>
              <a:rPr lang="vi-VN" sz="1300" b="1" dirty="0" smtClean="0"/>
              <a:t>• Dacă rezultatul unei măsurători NIBP este chestionabil sau apare indicația „mișcare</a:t>
            </a:r>
            <a:r>
              <a:rPr lang="vi-VN" sz="1300" b="1" dirty="0" smtClean="0"/>
              <a:t>”,</a:t>
            </a:r>
            <a:r>
              <a:rPr lang="ro-RO" sz="1300" b="1" dirty="0" smtClean="0"/>
              <a:t> </a:t>
            </a:r>
            <a:r>
              <a:rPr lang="vi-VN" sz="1300" dirty="0" smtClean="0"/>
              <a:t>repetați </a:t>
            </a:r>
            <a:r>
              <a:rPr lang="vi-VN" sz="1300" dirty="0" smtClean="0"/>
              <a:t>măsurătoarea. Dacă rezultatul celei de-a doua măsurători este în </a:t>
            </a:r>
            <a:r>
              <a:rPr lang="vi-VN" sz="1300" dirty="0" smtClean="0"/>
              <a:t>continuare</a:t>
            </a:r>
            <a:r>
              <a:rPr lang="ro-RO" sz="1300" dirty="0" smtClean="0"/>
              <a:t> </a:t>
            </a:r>
            <a:r>
              <a:rPr lang="vi-VN" sz="1300" dirty="0" smtClean="0"/>
              <a:t>chestionabil</a:t>
            </a:r>
            <a:r>
              <a:rPr lang="vi-VN" sz="1300" dirty="0" smtClean="0"/>
              <a:t>, utilizați o altă metodă de măsurare a tensiunii sanguine.</a:t>
            </a:r>
          </a:p>
          <a:p>
            <a:r>
              <a:rPr lang="en-US" sz="1300" b="1" dirty="0" smtClean="0"/>
              <a:t>• </a:t>
            </a:r>
            <a:r>
              <a:rPr lang="en-US" sz="1300" b="1" dirty="0" smtClean="0">
                <a:solidFill>
                  <a:srgbClr val="FF0000"/>
                </a:solidFill>
              </a:rPr>
              <a:t>Nu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utilizați</a:t>
            </a:r>
            <a:r>
              <a:rPr lang="en-US" sz="1300" b="1" dirty="0" smtClean="0"/>
              <a:t> NIBP la </a:t>
            </a:r>
            <a:r>
              <a:rPr lang="en-US" sz="1300" b="1" dirty="0" err="1" smtClean="0"/>
              <a:t>pacienții</a:t>
            </a:r>
            <a:r>
              <a:rPr lang="en-US" sz="1300" b="1" dirty="0" smtClean="0"/>
              <a:t> cu bypass </a:t>
            </a:r>
            <a:r>
              <a:rPr lang="en-US" sz="1300" b="1" dirty="0" err="1" smtClean="0"/>
              <a:t>cardiopulmonar</a:t>
            </a:r>
            <a:r>
              <a:rPr lang="en-US" sz="1300" b="1" dirty="0" smtClean="0"/>
              <a:t>.</a:t>
            </a:r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o-RO" sz="2800" dirty="0" smtClean="0">
                <a:solidFill>
                  <a:srgbClr val="FF0000"/>
                </a:solidFill>
              </a:rPr>
              <a:t>6.</a:t>
            </a:r>
            <a:r>
              <a:rPr lang="it-IT" sz="2800" dirty="0" smtClean="0">
                <a:solidFill>
                  <a:srgbClr val="FF0000"/>
                </a:solidFill>
              </a:rPr>
              <a:t> Măsurarea neinvazivă a tensiunii arteriale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Unitatea X Series utilizează caracteristicile avansate de NIBP ale sistemului SureBP de </a:t>
            </a:r>
            <a:r>
              <a:rPr lang="vi-VN" dirty="0" smtClean="0"/>
              <a:t>la</a:t>
            </a:r>
            <a:r>
              <a:rPr lang="ro-RO" dirty="0" smtClean="0"/>
              <a:t> </a:t>
            </a:r>
            <a:r>
              <a:rPr lang="vi-VN" dirty="0" smtClean="0"/>
              <a:t>Welch </a:t>
            </a:r>
            <a:r>
              <a:rPr lang="vi-VN" dirty="0" smtClean="0"/>
              <a:t>Allyn și tehnologia brevetată SmartCuf, care permite mișcarea pacientului în </a:t>
            </a:r>
            <a:r>
              <a:rPr lang="vi-VN" dirty="0" smtClean="0"/>
              <a:t>timpul</a:t>
            </a:r>
            <a:r>
              <a:rPr lang="ro-RO" dirty="0" smtClean="0"/>
              <a:t> </a:t>
            </a:r>
            <a:r>
              <a:rPr lang="vi-VN" dirty="0" smtClean="0"/>
              <a:t>măsurării</a:t>
            </a:r>
            <a:r>
              <a:rPr lang="vi-VN" dirty="0" smtClean="0"/>
              <a:t>.</a:t>
            </a:r>
          </a:p>
          <a:p>
            <a:r>
              <a:rPr lang="vi-VN" dirty="0" smtClean="0"/>
              <a:t>Unitatea X Series trebuie să efectueze monitorizarea ECG în timpul utilizării </a:t>
            </a:r>
            <a:r>
              <a:rPr lang="vi-VN" dirty="0" smtClean="0"/>
              <a:t>dispozitivului</a:t>
            </a:r>
            <a:r>
              <a:rPr lang="ro-RO" dirty="0" smtClean="0"/>
              <a:t> </a:t>
            </a:r>
            <a:r>
              <a:rPr lang="en-US" dirty="0" err="1" smtClean="0"/>
              <a:t>SmartCuf</a:t>
            </a:r>
            <a:r>
              <a:rPr lang="en-US" dirty="0" smtClean="0"/>
              <a:t>.</a:t>
            </a:r>
          </a:p>
          <a:p>
            <a:r>
              <a:rPr lang="vi-VN" dirty="0" smtClean="0"/>
              <a:t>Software-ul de monitorizare SureBP permite unității X Series să efectueze o măsurătoare </a:t>
            </a:r>
            <a:r>
              <a:rPr lang="vi-VN" dirty="0" smtClean="0"/>
              <a:t>NIBP</a:t>
            </a:r>
            <a:r>
              <a:rPr lang="ro-RO" dirty="0" smtClean="0"/>
              <a:t> </a:t>
            </a:r>
            <a:r>
              <a:rPr lang="vi-VN" dirty="0" smtClean="0"/>
              <a:t>în </a:t>
            </a:r>
            <a:r>
              <a:rPr lang="vi-VN" dirty="0" smtClean="0"/>
              <a:t>timpul umflării manșonului, ceea ce economisește timp (măsurătoarea durează cca 15 secunde) </a:t>
            </a:r>
            <a:r>
              <a:rPr lang="vi-VN" dirty="0" smtClean="0"/>
              <a:t>și</a:t>
            </a:r>
            <a:r>
              <a:rPr lang="ro-RO" dirty="0" smtClean="0"/>
              <a:t> </a:t>
            </a:r>
            <a:r>
              <a:rPr lang="es-ES" dirty="0" err="1" smtClean="0"/>
              <a:t>asigură</a:t>
            </a:r>
            <a:r>
              <a:rPr lang="es-ES" dirty="0" smtClean="0"/>
              <a:t> </a:t>
            </a:r>
            <a:r>
              <a:rPr lang="es-ES" dirty="0" smtClean="0"/>
              <a:t>un nivel </a:t>
            </a:r>
            <a:r>
              <a:rPr lang="es-ES" dirty="0" err="1" smtClean="0"/>
              <a:t>mai</a:t>
            </a:r>
            <a:r>
              <a:rPr lang="es-ES" dirty="0" smtClean="0"/>
              <a:t> </a:t>
            </a:r>
            <a:r>
              <a:rPr lang="es-ES" dirty="0" err="1" smtClean="0"/>
              <a:t>înalt</a:t>
            </a:r>
            <a:r>
              <a:rPr lang="es-ES" dirty="0" smtClean="0"/>
              <a:t> de confort al </a:t>
            </a:r>
            <a:r>
              <a:rPr lang="es-ES" dirty="0" err="1" smtClean="0"/>
              <a:t>pacientului</a:t>
            </a:r>
            <a:r>
              <a:rPr lang="es-ES" dirty="0" smtClean="0"/>
              <a:t>.</a:t>
            </a:r>
          </a:p>
          <a:p>
            <a:r>
              <a:rPr lang="vi-VN" dirty="0" smtClean="0"/>
              <a:t>Software-ul de monitorizare SmartCuf permite unității X Series să efectueze măsurători </a:t>
            </a:r>
            <a:r>
              <a:rPr lang="vi-VN" dirty="0" smtClean="0"/>
              <a:t>NIBP</a:t>
            </a:r>
            <a:r>
              <a:rPr lang="ro-RO" dirty="0" smtClean="0"/>
              <a:t> </a:t>
            </a:r>
            <a:r>
              <a:rPr lang="en-US" dirty="0" smtClean="0"/>
              <a:t>precise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prezența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artefacte</a:t>
            </a:r>
            <a:r>
              <a:rPr lang="en-US" dirty="0" smtClean="0"/>
              <a:t> </a:t>
            </a:r>
            <a:r>
              <a:rPr lang="en-US" dirty="0" err="1" smtClean="0"/>
              <a:t>extrem</a:t>
            </a:r>
            <a:r>
              <a:rPr lang="en-US" dirty="0" smtClean="0"/>
              <a:t> de </a:t>
            </a:r>
            <a:r>
              <a:rPr lang="en-US" dirty="0" err="1" smtClean="0"/>
              <a:t>pronunțate</a:t>
            </a:r>
            <a:r>
              <a:rPr lang="en-US" dirty="0" smtClean="0"/>
              <a:t>, a </a:t>
            </a:r>
            <a:r>
              <a:rPr lang="en-US" dirty="0" err="1" smtClean="0"/>
              <a:t>pulsului</a:t>
            </a:r>
            <a:r>
              <a:rPr lang="en-US" dirty="0" smtClean="0"/>
              <a:t> slab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anumitor</a:t>
            </a:r>
            <a:r>
              <a:rPr lang="en-US" dirty="0" smtClean="0"/>
              <a:t> </a:t>
            </a:r>
            <a:r>
              <a:rPr lang="en-US" dirty="0" err="1" smtClean="0"/>
              <a:t>disritmii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vi-VN" dirty="0" smtClean="0"/>
              <a:t>prin </a:t>
            </a:r>
            <a:r>
              <a:rPr lang="vi-VN" dirty="0" smtClean="0"/>
              <a:t>sincronizarea măsurătorilor NIBP cu undele R ale pacientului.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Monitorizarea neinvazivă a tensiunii arteriale (NIBP)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Autofit/>
          </a:bodyPr>
          <a:lstStyle/>
          <a:p>
            <a:r>
              <a:rPr lang="vi-VN" sz="1400" dirty="0" smtClean="0"/>
              <a:t>Manșonul de tensiune arterială și furtunul se conectează la unitatea X Series prin </a:t>
            </a:r>
            <a:r>
              <a:rPr lang="vi-VN" sz="1400" dirty="0" smtClean="0"/>
              <a:t>intermediul</a:t>
            </a:r>
            <a:r>
              <a:rPr lang="ro-RO" sz="1400" dirty="0" smtClean="0"/>
              <a:t> </a:t>
            </a:r>
            <a:r>
              <a:rPr lang="vi-VN" sz="1400" dirty="0" smtClean="0"/>
              <a:t>conectorului </a:t>
            </a:r>
            <a:r>
              <a:rPr lang="vi-VN" sz="1400" dirty="0" smtClean="0"/>
              <a:t>pentru NIBP de pe panoul lateral al unității. Butonul NIBP de pe panoul </a:t>
            </a:r>
            <a:r>
              <a:rPr lang="vi-VN" sz="1400" dirty="0" smtClean="0"/>
              <a:t>frontal</a:t>
            </a:r>
            <a:r>
              <a:rPr lang="ro-RO" sz="1400" dirty="0" smtClean="0"/>
              <a:t> </a:t>
            </a:r>
            <a:r>
              <a:rPr lang="vi-VN" sz="1400" dirty="0" smtClean="0"/>
              <a:t>permite </a:t>
            </a:r>
            <a:r>
              <a:rPr lang="vi-VN" sz="1400" dirty="0" smtClean="0"/>
              <a:t>inițierea și oprirea măsurătorilor tensiunii arteriale, afișate în zona NIBP de pe monitor.</a:t>
            </a:r>
          </a:p>
          <a:p>
            <a:r>
              <a:rPr lang="vi-VN" sz="1400" dirty="0" smtClean="0"/>
              <a:t>Modulul de NIBP al unității X Series măsoară impulsurile oscilometrice transmise </a:t>
            </a:r>
            <a:r>
              <a:rPr lang="vi-VN" sz="1400" dirty="0" smtClean="0"/>
              <a:t>prin</a:t>
            </a:r>
            <a:r>
              <a:rPr lang="ro-RO" sz="1400" dirty="0" smtClean="0"/>
              <a:t> </a:t>
            </a:r>
            <a:r>
              <a:rPr lang="vi-VN" sz="1400" dirty="0" smtClean="0"/>
              <a:t>manșonul </a:t>
            </a:r>
            <a:r>
              <a:rPr lang="vi-VN" sz="1400" dirty="0" smtClean="0"/>
              <a:t>și furtunul de tensiune arterială, calculând apoi tensiunea arterială pe baza acestora.</a:t>
            </a:r>
          </a:p>
          <a:p>
            <a:r>
              <a:rPr lang="vi-VN" sz="1400" b="1" dirty="0" smtClean="0"/>
              <a:t>Măsurarea tensiunii are loc după cum urmează:</a:t>
            </a:r>
          </a:p>
          <a:p>
            <a:r>
              <a:rPr lang="vi-VN" sz="1400" dirty="0" smtClean="0"/>
              <a:t>1. Manșonul se umflă la o presiune preconfigurată (determinată în funcție de tipul </a:t>
            </a:r>
            <a:r>
              <a:rPr lang="vi-VN" sz="1400" dirty="0" smtClean="0"/>
              <a:t>pacientului)</a:t>
            </a:r>
            <a:r>
              <a:rPr lang="ro-RO" sz="1400" dirty="0" smtClean="0"/>
              <a:t> </a:t>
            </a:r>
            <a:r>
              <a:rPr lang="vi-VN" sz="1400" dirty="0" smtClean="0"/>
              <a:t>peste </a:t>
            </a:r>
            <a:r>
              <a:rPr lang="vi-VN" sz="1400" dirty="0" smtClean="0"/>
              <a:t>valoarea tensiunii sistolice a pacientului. Pe măsură ce manșonul se umflă, </a:t>
            </a:r>
            <a:r>
              <a:rPr lang="vi-VN" sz="1400" dirty="0" smtClean="0"/>
              <a:t>unitatea</a:t>
            </a:r>
            <a:r>
              <a:rPr lang="ro-RO" sz="1400" dirty="0" smtClean="0"/>
              <a:t> </a:t>
            </a:r>
            <a:r>
              <a:rPr lang="vi-VN" sz="1400" dirty="0" smtClean="0"/>
              <a:t>X </a:t>
            </a:r>
            <a:r>
              <a:rPr lang="vi-VN" sz="1400" dirty="0" smtClean="0"/>
              <a:t>Series măsoară impulsurile oscilometrice transmise de manșon prin furtun, iar </a:t>
            </a:r>
            <a:r>
              <a:rPr lang="vi-VN" sz="1400" dirty="0" smtClean="0"/>
              <a:t>software-ul</a:t>
            </a:r>
            <a:r>
              <a:rPr lang="ro-RO" sz="1400" dirty="0" smtClean="0"/>
              <a:t> </a:t>
            </a:r>
            <a:r>
              <a:rPr lang="vi-VN" sz="1400" dirty="0" smtClean="0"/>
              <a:t>de </a:t>
            </a:r>
            <a:r>
              <a:rPr lang="vi-VN" sz="1400" dirty="0" smtClean="0"/>
              <a:t>monitorizare SureBP calculează apoi tensiunea sistolică, diastolică și medie </a:t>
            </a:r>
            <a:r>
              <a:rPr lang="vi-VN" sz="1400" dirty="0" smtClean="0"/>
              <a:t>a</a:t>
            </a:r>
            <a:r>
              <a:rPr lang="ro-RO" sz="1400" dirty="0" smtClean="0"/>
              <a:t> </a:t>
            </a:r>
            <a:r>
              <a:rPr lang="vi-VN" sz="1400" dirty="0" smtClean="0"/>
              <a:t>pacientului</a:t>
            </a:r>
            <a:r>
              <a:rPr lang="vi-VN" sz="1400" dirty="0" smtClean="0"/>
              <a:t>. Odată ce aceste măsurători sunt efectuate, manșonul se dezumflă. </a:t>
            </a:r>
            <a:r>
              <a:rPr lang="vi-VN" sz="1400" dirty="0" smtClean="0"/>
              <a:t>Unitatea</a:t>
            </a:r>
            <a:r>
              <a:rPr lang="ro-RO" sz="1400" dirty="0" smtClean="0"/>
              <a:t> </a:t>
            </a:r>
            <a:r>
              <a:rPr lang="vi-VN" sz="1400" dirty="0" smtClean="0"/>
              <a:t>X </a:t>
            </a:r>
            <a:r>
              <a:rPr lang="vi-VN" sz="1400" dirty="0" smtClean="0"/>
              <a:t>Series efectuează aceste măsurători în cca 15 </a:t>
            </a:r>
            <a:r>
              <a:rPr lang="vi-VN" sz="1400" dirty="0" smtClean="0"/>
              <a:t>secunde.</a:t>
            </a:r>
            <a:r>
              <a:rPr lang="ro-RO" sz="1400" dirty="0" smtClean="0"/>
              <a:t> </a:t>
            </a:r>
            <a:r>
              <a:rPr lang="vi-VN" sz="1400" dirty="0" smtClean="0"/>
              <a:t>Software-ul </a:t>
            </a:r>
            <a:r>
              <a:rPr lang="vi-VN" sz="1400" dirty="0" smtClean="0"/>
              <a:t>SureBP necesită utilizarea unui manșon și a unui furtun cu lumen dublu</a:t>
            </a:r>
            <a:r>
              <a:rPr lang="vi-VN" sz="1400" dirty="0" smtClean="0"/>
              <a:t>.</a:t>
            </a:r>
            <a:endParaRPr lang="vi-VN" sz="1400" dirty="0" smtClean="0"/>
          </a:p>
          <a:p>
            <a:r>
              <a:rPr lang="vi-VN" sz="1400" dirty="0" smtClean="0"/>
              <a:t>2. Dacă artefactele pronunțate împiedică efectuarea unor măsurători exacte în timpul </a:t>
            </a:r>
            <a:r>
              <a:rPr lang="vi-VN" sz="1400" dirty="0" smtClean="0"/>
              <a:t>umflării</a:t>
            </a:r>
            <a:r>
              <a:rPr lang="ro-RO" sz="1400" dirty="0" smtClean="0"/>
              <a:t> </a:t>
            </a:r>
            <a:r>
              <a:rPr lang="vi-VN" sz="1400" dirty="0" smtClean="0"/>
              <a:t>manșonului </a:t>
            </a:r>
            <a:r>
              <a:rPr lang="vi-VN" sz="1400" dirty="0" smtClean="0"/>
              <a:t>sau dacă utilizați un manșon al cărui furtun are un singur lumen, manșonul </a:t>
            </a:r>
            <a:r>
              <a:rPr lang="vi-VN" sz="1400" dirty="0" smtClean="0"/>
              <a:t>se</a:t>
            </a:r>
            <a:r>
              <a:rPr lang="ro-RO" sz="1400" dirty="0" smtClean="0"/>
              <a:t> </a:t>
            </a:r>
            <a:r>
              <a:rPr lang="vi-VN" sz="1400" dirty="0" smtClean="0"/>
              <a:t>umflă </a:t>
            </a:r>
            <a:r>
              <a:rPr lang="vi-VN" sz="1400" dirty="0" smtClean="0"/>
              <a:t>la presiunea țintă pentru a bloca circulația sângelui prin arterele </a:t>
            </a:r>
            <a:r>
              <a:rPr lang="vi-VN" sz="1400" dirty="0" smtClean="0"/>
              <a:t>membrului</a:t>
            </a:r>
            <a:r>
              <a:rPr lang="ro-RO" sz="1400" dirty="0" smtClean="0"/>
              <a:t> </a:t>
            </a:r>
            <a:r>
              <a:rPr lang="vi-VN" sz="1400" dirty="0" smtClean="0"/>
              <a:t>monitorizat</a:t>
            </a:r>
            <a:r>
              <a:rPr lang="vi-VN" sz="1400" dirty="0" smtClean="0"/>
              <a:t>. Manșonul se dezumflă treptat, permițând circulația sângelui prin manșon </a:t>
            </a:r>
            <a:r>
              <a:rPr lang="vi-VN" sz="1400" dirty="0" smtClean="0"/>
              <a:t>în</a:t>
            </a:r>
            <a:r>
              <a:rPr lang="ro-RO" sz="1400" dirty="0" smtClean="0"/>
              <a:t> </a:t>
            </a:r>
            <a:r>
              <a:rPr lang="vi-VN" sz="1400" dirty="0" smtClean="0"/>
              <a:t>membrul </a:t>
            </a:r>
            <a:r>
              <a:rPr lang="vi-VN" sz="1400" dirty="0" smtClean="0"/>
              <a:t>monitorizat. Pe măsură ce sângele trece prin manșonul dezumflat parțial, </a:t>
            </a:r>
            <a:r>
              <a:rPr lang="vi-VN" sz="1400" dirty="0" smtClean="0"/>
              <a:t>acesta</a:t>
            </a:r>
            <a:r>
              <a:rPr lang="ro-RO" sz="1400" dirty="0" smtClean="0"/>
              <a:t> </a:t>
            </a:r>
            <a:r>
              <a:rPr lang="vi-VN" sz="1400" dirty="0" smtClean="0"/>
              <a:t>produce </a:t>
            </a:r>
            <a:r>
              <a:rPr lang="vi-VN" sz="1400" dirty="0" smtClean="0"/>
              <a:t>oscilații de presiune care sunt transmise către unitatea X Series prin </a:t>
            </a:r>
            <a:r>
              <a:rPr lang="vi-VN" sz="1400" dirty="0" smtClean="0"/>
              <a:t>intermediul</a:t>
            </a:r>
            <a:r>
              <a:rPr lang="ro-RO" sz="1400" dirty="0" smtClean="0"/>
              <a:t> </a:t>
            </a:r>
            <a:r>
              <a:rPr lang="vi-VN" sz="1400" dirty="0" smtClean="0"/>
              <a:t>furtunului</a:t>
            </a:r>
            <a:r>
              <a:rPr lang="vi-VN" sz="1400" dirty="0" smtClean="0"/>
              <a:t>. Unitatea X Series măsoară impulsurile oscilometrice și le utilizează pentru </a:t>
            </a:r>
            <a:r>
              <a:rPr lang="vi-VN" sz="1400" dirty="0" smtClean="0"/>
              <a:t>a</a:t>
            </a:r>
            <a:r>
              <a:rPr lang="ro-RO" sz="1400" dirty="0" smtClean="0"/>
              <a:t> </a:t>
            </a:r>
            <a:r>
              <a:rPr lang="vi-VN" sz="1400" dirty="0" smtClean="0"/>
              <a:t>calcula </a:t>
            </a:r>
            <a:r>
              <a:rPr lang="vi-VN" sz="1400" dirty="0" smtClean="0"/>
              <a:t>tensiunea sistolică, diastolică și medie corespunzătoare. Această măsurătoare </a:t>
            </a:r>
            <a:r>
              <a:rPr lang="vi-VN" sz="1400" dirty="0" smtClean="0"/>
              <a:t>durează</a:t>
            </a:r>
            <a:r>
              <a:rPr lang="ro-RO" sz="1400" dirty="0" smtClean="0"/>
              <a:t> </a:t>
            </a:r>
            <a:r>
              <a:rPr lang="en-US" sz="1400" dirty="0" err="1" smtClean="0"/>
              <a:t>cca</a:t>
            </a:r>
            <a:r>
              <a:rPr lang="en-US" sz="1400" dirty="0" smtClean="0"/>
              <a:t> </a:t>
            </a:r>
            <a:r>
              <a:rPr lang="en-US" sz="1400" dirty="0" smtClean="0"/>
              <a:t>30 de </a:t>
            </a:r>
            <a:r>
              <a:rPr lang="en-US" sz="1400" dirty="0" err="1" smtClean="0"/>
              <a:t>secunde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r>
              <a:rPr lang="vi-VN" sz="1400" dirty="0" smtClean="0"/>
              <a:t>3. Opțiunea NIBP reglează automat procedura de măsurare a tensiunii arteriale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 smtClean="0"/>
              <a:t>Cum funcționează NIBP?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/>
          <a:lstStyle/>
          <a:p>
            <a:r>
              <a:rPr lang="vi-VN" dirty="0" smtClean="0"/>
              <a:t>Atunci când monitorizarea NIBP este configurată, iar unitatea X Series începe să </a:t>
            </a:r>
            <a:r>
              <a:rPr lang="vi-VN" dirty="0" smtClean="0"/>
              <a:t>efectueze</a:t>
            </a:r>
            <a:r>
              <a:rPr lang="ro-RO" dirty="0" smtClean="0"/>
              <a:t> </a:t>
            </a:r>
            <a:r>
              <a:rPr lang="vi-VN" dirty="0" smtClean="0"/>
              <a:t>măsurători </a:t>
            </a:r>
            <a:r>
              <a:rPr lang="vi-VN" dirty="0" smtClean="0"/>
              <a:t>NIBP, valorile de tensiune sistolică, diastolică și medie apar pe afișajul </a:t>
            </a:r>
            <a:r>
              <a:rPr lang="vi-VN" dirty="0" smtClean="0"/>
              <a:t>numeric</a:t>
            </a:r>
            <a:r>
              <a:rPr lang="ro-RO" dirty="0" smtClean="0"/>
              <a:t> </a:t>
            </a:r>
            <a:r>
              <a:rPr lang="vi-VN" dirty="0" smtClean="0"/>
              <a:t>NIBP </a:t>
            </a:r>
            <a:r>
              <a:rPr lang="vi-VN" dirty="0" smtClean="0"/>
              <a:t>după cum urmează: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Afișajul</a:t>
            </a:r>
            <a:r>
              <a:rPr lang="en-US" dirty="0" smtClean="0"/>
              <a:t> numeric NIBP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0"/>
            <a:ext cx="266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Elbow Connector 6"/>
          <p:cNvCxnSpPr/>
          <p:nvPr/>
        </p:nvCxnSpPr>
        <p:spPr>
          <a:xfrm>
            <a:off x="5257800" y="5105400"/>
            <a:ext cx="914400" cy="9144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Simbol</a:t>
            </a:r>
            <a:r>
              <a:rPr lang="ro-RO" dirty="0" smtClean="0"/>
              <a:t> </a:t>
            </a:r>
            <a:r>
              <a:rPr lang="ro-RO" b="1" dirty="0" smtClean="0"/>
              <a:t>Artefact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Deși dispozitivul poate fi alimentat doar de adaptorul auxiliar, ZOLL recomandă insistent </a:t>
            </a:r>
            <a:r>
              <a:rPr lang="vi-VN" dirty="0" smtClean="0"/>
              <a:t>ca</a:t>
            </a:r>
            <a:r>
              <a:rPr lang="ro-RO" dirty="0" smtClean="0"/>
              <a:t> </a:t>
            </a:r>
            <a:r>
              <a:rPr lang="vi-VN" dirty="0" smtClean="0"/>
              <a:t>în </a:t>
            </a:r>
            <a:r>
              <a:rPr lang="vi-VN" dirty="0" smtClean="0"/>
              <a:t>unitate să fie instalată permanent o baterie pe durata utilizării acesteia. Utilizarea </a:t>
            </a:r>
            <a:r>
              <a:rPr lang="vi-VN" dirty="0" smtClean="0"/>
              <a:t>unității</a:t>
            </a:r>
            <a:r>
              <a:rPr lang="ro-RO" dirty="0" smtClean="0"/>
              <a:t> </a:t>
            </a:r>
            <a:r>
              <a:rPr lang="vi-VN" dirty="0" smtClean="0"/>
              <a:t>cu </a:t>
            </a:r>
            <a:r>
              <a:rPr lang="vi-VN" dirty="0" smtClean="0"/>
              <a:t>o baterie instalată asigură alimentarea de rezervă în cazul unei pene de curent și </a:t>
            </a:r>
            <a:r>
              <a:rPr lang="vi-VN" dirty="0" smtClean="0"/>
              <a:t>reduce</a:t>
            </a:r>
            <a:r>
              <a:rPr lang="ro-RO" dirty="0" smtClean="0"/>
              <a:t> </a:t>
            </a:r>
            <a:r>
              <a:rPr lang="vi-VN" dirty="0" smtClean="0"/>
              <a:t>timpul </a:t>
            </a:r>
            <a:r>
              <a:rPr lang="vi-VN" dirty="0" smtClean="0"/>
              <a:t>necesar pentru încărcare. Bateria poate fi reîncărcată automat în timp ce este </a:t>
            </a:r>
            <a:r>
              <a:rPr lang="vi-VN" dirty="0" smtClean="0"/>
              <a:t>instalată</a:t>
            </a:r>
            <a:r>
              <a:rPr lang="ro-RO" dirty="0" smtClean="0"/>
              <a:t> </a:t>
            </a:r>
            <a:r>
              <a:rPr lang="vi-VN" dirty="0" smtClean="0"/>
              <a:t>în </a:t>
            </a:r>
            <a:r>
              <a:rPr lang="vi-VN" dirty="0" smtClean="0"/>
              <a:t>unitate. Păstrați permanent în defibrilator un acumulator de rezervă complet încărcat.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Testați</a:t>
            </a:r>
            <a:r>
              <a:rPr lang="en-US" b="1" dirty="0" smtClean="0"/>
              <a:t> </a:t>
            </a:r>
            <a:r>
              <a:rPr lang="en-US" b="1" dirty="0" err="1" smtClean="0"/>
              <a:t>regulat</a:t>
            </a:r>
            <a:r>
              <a:rPr lang="en-US" b="1" dirty="0" smtClean="0"/>
              <a:t> </a:t>
            </a:r>
            <a:r>
              <a:rPr lang="en-US" b="1" dirty="0" err="1" smtClean="0"/>
              <a:t>acumulatoarele</a:t>
            </a:r>
            <a:r>
              <a:rPr lang="en-US" b="1" dirty="0" smtClean="0"/>
              <a:t>. O </a:t>
            </a:r>
            <a:r>
              <a:rPr lang="en-US" b="1" dirty="0" err="1" smtClean="0"/>
              <a:t>baterie</a:t>
            </a:r>
            <a:r>
              <a:rPr lang="en-US" b="1" dirty="0" smtClean="0"/>
              <a:t> care nu </a:t>
            </a:r>
            <a:r>
              <a:rPr lang="en-US" b="1" dirty="0" err="1" smtClean="0"/>
              <a:t>trece</a:t>
            </a:r>
            <a:r>
              <a:rPr lang="en-US" b="1" dirty="0" smtClean="0"/>
              <a:t> de </a:t>
            </a:r>
            <a:r>
              <a:rPr lang="en-US" b="1" dirty="0" err="1" smtClean="0"/>
              <a:t>testul</a:t>
            </a:r>
            <a:r>
              <a:rPr lang="en-US" b="1" dirty="0" smtClean="0"/>
              <a:t> de capacitate </a:t>
            </a:r>
            <a:r>
              <a:rPr lang="en-US" b="1" dirty="0" smtClean="0"/>
              <a:t>al</a:t>
            </a:r>
            <a:r>
              <a:rPr lang="ro-RO" b="1" dirty="0" smtClean="0"/>
              <a:t> </a:t>
            </a:r>
            <a:r>
              <a:rPr lang="vi-VN" dirty="0" smtClean="0"/>
              <a:t>încărcătorului </a:t>
            </a:r>
            <a:r>
              <a:rPr lang="vi-VN" dirty="0" smtClean="0"/>
              <a:t>ZOLL poate cauza oprirea neașteptată a unității X Series.</a:t>
            </a:r>
          </a:p>
          <a:p>
            <a:r>
              <a:rPr lang="vi-VN" b="1" dirty="0" smtClean="0"/>
              <a:t>• Dacă indicația Baterie descărcată apare în orice moment în timpul utilizării, </a:t>
            </a:r>
            <a:r>
              <a:rPr lang="vi-VN" b="1" dirty="0" smtClean="0"/>
              <a:t>înlocuiți</a:t>
            </a:r>
            <a:r>
              <a:rPr lang="ro-RO" b="1" dirty="0" smtClean="0"/>
              <a:t> </a:t>
            </a:r>
            <a:r>
              <a:rPr lang="en-US" dirty="0" err="1" smtClean="0"/>
              <a:t>imediat</a:t>
            </a:r>
            <a:r>
              <a:rPr lang="en-US" dirty="0" smtClean="0"/>
              <a:t> </a:t>
            </a:r>
            <a:r>
              <a:rPr lang="en-US" dirty="0" err="1" smtClean="0"/>
              <a:t>acumulatorul</a:t>
            </a:r>
            <a:r>
              <a:rPr lang="en-US" dirty="0" smtClean="0"/>
              <a:t>.</a:t>
            </a:r>
          </a:p>
          <a:p>
            <a:r>
              <a:rPr lang="vi-VN" b="1" dirty="0" smtClean="0"/>
              <a:t>• Dacă apare pictograma </a:t>
            </a:r>
            <a:r>
              <a:rPr lang="vi-VN" b="1" i="1" dirty="0" smtClean="0"/>
              <a:t>BATERIE DESCĂRCATĂ, conectați unitatea X Series la o sursă </a:t>
            </a:r>
            <a:r>
              <a:rPr lang="vi-VN" b="1" i="1" dirty="0" smtClean="0"/>
              <a:t>de</a:t>
            </a:r>
            <a:r>
              <a:rPr lang="ro-RO" b="1" i="1" dirty="0" smtClean="0"/>
              <a:t> </a:t>
            </a:r>
            <a:r>
              <a:rPr lang="vi-VN" dirty="0" smtClean="0"/>
              <a:t>curent </a:t>
            </a:r>
            <a:r>
              <a:rPr lang="vi-VN" dirty="0" smtClean="0"/>
              <a:t>sau instalați un acumulator complet încărcat. Atunci când apare mesajul de </a:t>
            </a:r>
            <a:r>
              <a:rPr lang="vi-VN" dirty="0" smtClean="0"/>
              <a:t>avertizare</a:t>
            </a:r>
            <a:r>
              <a:rPr lang="ro-RO" dirty="0" smtClean="0"/>
              <a:t> </a:t>
            </a:r>
            <a:r>
              <a:rPr lang="vi-VN" dirty="0" smtClean="0"/>
              <a:t>privind </a:t>
            </a:r>
            <a:r>
              <a:rPr lang="vi-VN" dirty="0" smtClean="0"/>
              <a:t>oprirea cauzată de descărcarea bateriei, înlocuiți imediat acumulatorul cu </a:t>
            </a:r>
            <a:r>
              <a:rPr lang="vi-VN" dirty="0" smtClean="0"/>
              <a:t>unul</a:t>
            </a:r>
            <a:r>
              <a:rPr lang="ro-RO" dirty="0" smtClean="0"/>
              <a:t> </a:t>
            </a:r>
            <a:r>
              <a:rPr lang="vi-VN" dirty="0" smtClean="0"/>
              <a:t>complet </a:t>
            </a:r>
            <a:r>
              <a:rPr lang="vi-VN" dirty="0" smtClean="0"/>
              <a:t>încărcat sau conectați unitatea X Series la o sursă de alimentare, deoarece </a:t>
            </a:r>
            <a:r>
              <a:rPr lang="vi-VN" dirty="0" smtClean="0"/>
              <a:t>oprirea</a:t>
            </a:r>
            <a:r>
              <a:rPr lang="ro-RO" dirty="0" smtClean="0"/>
              <a:t> </a:t>
            </a:r>
            <a:r>
              <a:rPr lang="vi-VN" dirty="0" smtClean="0"/>
              <a:t>unității </a:t>
            </a:r>
            <a:r>
              <a:rPr lang="vi-VN" dirty="0" smtClean="0"/>
              <a:t>din cauza lipsei alimentării este iminentă.</a:t>
            </a:r>
          </a:p>
          <a:p>
            <a:r>
              <a:rPr lang="vi-VN" b="1" dirty="0" smtClean="0"/>
              <a:t>• Dacă sunt manevrate incorect, acumulatoarele pot exploda. Nu dezasamblați </a:t>
            </a:r>
            <a:r>
              <a:rPr lang="vi-VN" b="1" dirty="0" smtClean="0"/>
              <a:t>acumulatoarele</a:t>
            </a:r>
            <a:r>
              <a:rPr lang="ro-RO" b="1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smtClean="0"/>
              <a:t>nu le </a:t>
            </a:r>
            <a:r>
              <a:rPr lang="en-US" dirty="0" err="1" smtClean="0"/>
              <a:t>aruncați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foc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Bateria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190999"/>
          </a:xfrm>
        </p:spPr>
        <p:txBody>
          <a:bodyPr>
            <a:noAutofit/>
          </a:bodyPr>
          <a:lstStyle/>
          <a:p>
            <a:r>
              <a:rPr lang="vi-VN" sz="1400" b="1" dirty="0" smtClean="0"/>
              <a:t>Unitatea X Series este concepută pentru a fi utilizată de către personal medical familiarizat </a:t>
            </a:r>
            <a:r>
              <a:rPr lang="vi-VN" sz="1400" b="1" dirty="0" smtClean="0"/>
              <a:t>cu</a:t>
            </a:r>
            <a:r>
              <a:rPr lang="ro-RO" sz="1400" b="1" dirty="0" smtClean="0"/>
              <a:t> </a:t>
            </a:r>
            <a:r>
              <a:rPr lang="vi-VN" sz="1400" b="1" dirty="0" smtClean="0"/>
              <a:t>procedurile </a:t>
            </a:r>
            <a:r>
              <a:rPr lang="vi-VN" sz="1400" b="1" dirty="0" smtClean="0"/>
              <a:t>de bază pentru monitorizare, evaluarea funcțiilor vitale, primul ajutor în caz de </a:t>
            </a:r>
            <a:r>
              <a:rPr lang="vi-VN" sz="1400" b="1" dirty="0" smtClean="0"/>
              <a:t>stop</a:t>
            </a:r>
            <a:r>
              <a:rPr lang="ro-RO" sz="1400" b="1" dirty="0" smtClean="0"/>
              <a:t> </a:t>
            </a:r>
            <a:r>
              <a:rPr lang="vi-VN" sz="1400" b="1" dirty="0" smtClean="0"/>
              <a:t>cardiac </a:t>
            </a:r>
            <a:r>
              <a:rPr lang="vi-VN" sz="1400" b="1" dirty="0" smtClean="0"/>
              <a:t>și utilizarea unității X Series. </a:t>
            </a:r>
            <a:endParaRPr lang="ro-RO" sz="1400" b="1" dirty="0" smtClean="0"/>
          </a:p>
          <a:p>
            <a:r>
              <a:rPr lang="vi-VN" sz="1400" b="1" dirty="0" smtClean="0"/>
              <a:t>Unitatea </a:t>
            </a:r>
            <a:r>
              <a:rPr lang="vi-VN" sz="1400" b="1" dirty="0" smtClean="0"/>
              <a:t>X Series este, de asemenea, concepută </a:t>
            </a:r>
            <a:r>
              <a:rPr lang="vi-VN" sz="1400" b="1" dirty="0" smtClean="0"/>
              <a:t>pentru</a:t>
            </a:r>
            <a:r>
              <a:rPr lang="ro-RO" sz="1400" b="1" dirty="0" smtClean="0"/>
              <a:t> </a:t>
            </a:r>
            <a:r>
              <a:rPr lang="vi-VN" sz="1400" b="1" dirty="0" smtClean="0"/>
              <a:t>utilizarea </a:t>
            </a:r>
            <a:r>
              <a:rPr lang="vi-VN" sz="1400" b="1" dirty="0" smtClean="0"/>
              <a:t>de către medici (sau la solicitarea acestora) în timpul intervențiilor de urgență sau </a:t>
            </a:r>
            <a:r>
              <a:rPr lang="vi-VN" sz="1400" b="1" dirty="0" smtClean="0"/>
              <a:t>în</a:t>
            </a:r>
            <a:r>
              <a:rPr lang="ro-RO" sz="1400" b="1" dirty="0" smtClean="0"/>
              <a:t> </a:t>
            </a:r>
            <a:r>
              <a:rPr lang="vi-VN" sz="1400" b="1" dirty="0" smtClean="0"/>
              <a:t>secțiile </a:t>
            </a:r>
            <a:r>
              <a:rPr lang="vi-VN" sz="1400" b="1" dirty="0" smtClean="0"/>
              <a:t>de urgență, unitățile de terapie intensivă, unitățile de cardiologie sau orice ale </a:t>
            </a:r>
            <a:r>
              <a:rPr lang="vi-VN" sz="1400" b="1" dirty="0" smtClean="0"/>
              <a:t>secții</a:t>
            </a:r>
            <a:r>
              <a:rPr lang="ro-RO" sz="1400" b="1" dirty="0" smtClean="0"/>
              <a:t> </a:t>
            </a:r>
            <a:r>
              <a:rPr lang="vi-VN" sz="1400" b="1" dirty="0" smtClean="0"/>
              <a:t>similare </a:t>
            </a:r>
            <a:r>
              <a:rPr lang="vi-VN" sz="1400" b="1" dirty="0" smtClean="0"/>
              <a:t>ale spitalelor. </a:t>
            </a:r>
            <a:endParaRPr lang="ro-RO" sz="1400" b="1" dirty="0" smtClean="0"/>
          </a:p>
          <a:p>
            <a:r>
              <a:rPr lang="vi-VN" sz="1400" b="1" dirty="0" smtClean="0"/>
              <a:t>Unitatea </a:t>
            </a:r>
            <a:r>
              <a:rPr lang="vi-VN" sz="1400" b="1" dirty="0" smtClean="0"/>
              <a:t>poate fi utilizată în ambulanțe sau în locurile în care se </a:t>
            </a:r>
            <a:r>
              <a:rPr lang="vi-VN" sz="1400" b="1" dirty="0" smtClean="0"/>
              <a:t>produc</a:t>
            </a:r>
            <a:r>
              <a:rPr lang="ro-RO" sz="1400" b="1" dirty="0" smtClean="0"/>
              <a:t> </a:t>
            </a:r>
            <a:r>
              <a:rPr lang="vi-VN" sz="1400" b="1" dirty="0" smtClean="0"/>
              <a:t>situații </a:t>
            </a:r>
            <a:r>
              <a:rPr lang="vi-VN" sz="1400" b="1" dirty="0" smtClean="0"/>
              <a:t>de urgență. </a:t>
            </a:r>
            <a:endParaRPr lang="ro-RO" sz="1400" b="1" dirty="0" smtClean="0"/>
          </a:p>
          <a:p>
            <a:r>
              <a:rPr lang="vi-VN" sz="1400" b="1" dirty="0" smtClean="0"/>
              <a:t>Aceasta </a:t>
            </a:r>
            <a:r>
              <a:rPr lang="vi-VN" sz="1400" b="1" dirty="0" smtClean="0"/>
              <a:t>este, de asemenea, concepută pentru a fi utilizată în </a:t>
            </a:r>
            <a:r>
              <a:rPr lang="vi-VN" sz="1400" b="1" dirty="0" smtClean="0"/>
              <a:t>timpul</a:t>
            </a:r>
            <a:r>
              <a:rPr lang="ro-RO" sz="1400" b="1" dirty="0" smtClean="0"/>
              <a:t> </a:t>
            </a:r>
            <a:r>
              <a:rPr lang="vi-VN" sz="1400" b="1" dirty="0" smtClean="0"/>
              <a:t>transportului </a:t>
            </a:r>
            <a:r>
              <a:rPr lang="vi-VN" sz="1400" b="1" dirty="0" smtClean="0"/>
              <a:t>pacienților. </a:t>
            </a:r>
            <a:endParaRPr lang="ro-RO" sz="1400" b="1" dirty="0" smtClean="0"/>
          </a:p>
          <a:p>
            <a:r>
              <a:rPr lang="vi-VN" sz="1400" b="1" dirty="0" smtClean="0"/>
              <a:t>Unitatea </a:t>
            </a:r>
            <a:r>
              <a:rPr lang="vi-VN" sz="1400" b="1" dirty="0" smtClean="0"/>
              <a:t>X Series va fi utilizată în primul rând asupra pacienților </a:t>
            </a:r>
            <a:r>
              <a:rPr lang="vi-VN" sz="1400" b="1" dirty="0" smtClean="0"/>
              <a:t>care</a:t>
            </a:r>
            <a:r>
              <a:rPr lang="ro-RO" sz="1400" b="1" dirty="0" smtClean="0"/>
              <a:t> </a:t>
            </a:r>
            <a:r>
              <a:rPr lang="vi-VN" sz="1400" b="1" dirty="0" smtClean="0"/>
              <a:t>prezintă </a:t>
            </a:r>
            <a:r>
              <a:rPr lang="vi-VN" sz="1400" b="1" dirty="0" smtClean="0"/>
              <a:t>simptome de stop cardiac sau în situații post-traumatice. </a:t>
            </a:r>
            <a:endParaRPr lang="ro-RO" sz="1400" b="1" dirty="0" smtClean="0"/>
          </a:p>
          <a:p>
            <a:r>
              <a:rPr lang="vi-VN" sz="1400" b="1" dirty="0" smtClean="0"/>
              <a:t>Aceasta </a:t>
            </a:r>
            <a:r>
              <a:rPr lang="vi-VN" sz="1400" b="1" dirty="0" smtClean="0"/>
              <a:t>poate fi utilizată, </a:t>
            </a:r>
            <a:r>
              <a:rPr lang="vi-VN" sz="1400" b="1" dirty="0" smtClean="0"/>
              <a:t>de</a:t>
            </a:r>
            <a:r>
              <a:rPr lang="ro-RO" sz="1400" b="1" dirty="0" smtClean="0"/>
              <a:t> </a:t>
            </a:r>
            <a:r>
              <a:rPr lang="vi-VN" sz="1400" b="1" dirty="0" smtClean="0"/>
              <a:t>asemenea</a:t>
            </a:r>
            <a:r>
              <a:rPr lang="vi-VN" sz="1400" b="1" dirty="0" smtClean="0"/>
              <a:t>, oricând este necesară monitorizarea funcțiilor vitale incluse în dispozitiv (ca </a:t>
            </a:r>
            <a:r>
              <a:rPr lang="vi-VN" sz="1400" b="1" dirty="0" smtClean="0"/>
              <a:t>dotări</a:t>
            </a:r>
            <a:r>
              <a:rPr lang="ro-RO" sz="1400" b="1" dirty="0" smtClean="0"/>
              <a:t> </a:t>
            </a:r>
            <a:r>
              <a:rPr lang="vi-VN" sz="1400" b="1" dirty="0" smtClean="0"/>
              <a:t>opționale</a:t>
            </a:r>
            <a:r>
              <a:rPr lang="vi-VN" sz="1400" b="1" dirty="0" smtClean="0"/>
              <a:t>). </a:t>
            </a:r>
            <a:endParaRPr lang="ro-RO" sz="1400" b="1" dirty="0" smtClean="0"/>
          </a:p>
          <a:p>
            <a:r>
              <a:rPr lang="vi-VN" sz="1400" b="1" dirty="0" smtClean="0"/>
              <a:t>Unitatea </a:t>
            </a:r>
            <a:r>
              <a:rPr lang="vi-VN" sz="1400" b="1" dirty="0" smtClean="0"/>
              <a:t>X Series poate fi utilizată pentru pacienți pediatrici (conform descrierii </a:t>
            </a:r>
            <a:r>
              <a:rPr lang="vi-VN" sz="1400" b="1" dirty="0" smtClean="0"/>
              <a:t>din</a:t>
            </a:r>
            <a:r>
              <a:rPr lang="ro-RO" sz="1400" b="1" dirty="0" smtClean="0"/>
              <a:t> </a:t>
            </a:r>
            <a:r>
              <a:rPr lang="vi-VN" sz="1400" b="1" dirty="0" smtClean="0"/>
              <a:t>tabelul </a:t>
            </a:r>
            <a:r>
              <a:rPr lang="vi-VN" sz="1400" b="1" dirty="0" smtClean="0"/>
              <a:t>de mai jos) sau adulți (cu vârsta de minimum 21 de ani), indiferent dacă aceștia </a:t>
            </a:r>
            <a:r>
              <a:rPr lang="vi-VN" sz="1400" b="1" dirty="0" smtClean="0"/>
              <a:t>prezintă</a:t>
            </a:r>
            <a:r>
              <a:rPr lang="ro-RO" sz="1400" b="1" dirty="0" smtClean="0"/>
              <a:t> </a:t>
            </a:r>
            <a:r>
              <a:rPr lang="vi-VN" sz="1400" b="1" dirty="0" smtClean="0"/>
              <a:t>sau </a:t>
            </a:r>
            <a:r>
              <a:rPr lang="vi-VN" sz="1400" b="1" dirty="0" smtClean="0"/>
              <a:t>nu tulburări cardiace.</a:t>
            </a:r>
            <a:endParaRPr lang="en-US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Destinația</a:t>
            </a:r>
            <a:r>
              <a:rPr lang="en-US" dirty="0" smtClean="0"/>
              <a:t> de </a:t>
            </a:r>
            <a:r>
              <a:rPr lang="en-US" dirty="0" err="1" smtClean="0"/>
              <a:t>utilizare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4648200"/>
            <a:ext cx="472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Subpopulația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pacienți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pediatrici</a:t>
            </a:r>
            <a:r>
              <a:rPr lang="ro-RO" b="1" dirty="0" smtClean="0">
                <a:solidFill>
                  <a:srgbClr val="FF0000"/>
                </a:solidFill>
              </a:rPr>
              <a:t>: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ro-RO" b="1" dirty="0" smtClean="0">
                <a:solidFill>
                  <a:srgbClr val="FF0000"/>
                </a:solidFill>
              </a:rPr>
              <a:t>- </a:t>
            </a:r>
            <a:r>
              <a:rPr lang="vi-VN" b="1" dirty="0" smtClean="0">
                <a:solidFill>
                  <a:srgbClr val="FF0000"/>
                </a:solidFill>
              </a:rPr>
              <a:t>Nou-născuți </a:t>
            </a:r>
            <a:r>
              <a:rPr lang="vi-VN" b="1" dirty="0" smtClean="0">
                <a:solidFill>
                  <a:srgbClr val="FF0000"/>
                </a:solidFill>
              </a:rPr>
              <a:t>(neonatal) De la naștere la vârsta de 1 lună.</a:t>
            </a:r>
          </a:p>
          <a:p>
            <a:r>
              <a:rPr lang="ro-RO" b="1" dirty="0" smtClean="0">
                <a:solidFill>
                  <a:srgbClr val="FF0000"/>
                </a:solidFill>
              </a:rPr>
              <a:t>- </a:t>
            </a:r>
            <a:r>
              <a:rPr lang="vi-VN" b="1" dirty="0" smtClean="0">
                <a:solidFill>
                  <a:srgbClr val="FF0000"/>
                </a:solidFill>
              </a:rPr>
              <a:t>Sugari </a:t>
            </a:r>
            <a:r>
              <a:rPr lang="vi-VN" b="1" dirty="0" smtClean="0">
                <a:solidFill>
                  <a:srgbClr val="FF0000"/>
                </a:solidFill>
              </a:rPr>
              <a:t>De la 1 lună la 2 ani.</a:t>
            </a:r>
          </a:p>
          <a:p>
            <a:r>
              <a:rPr lang="ro-RO" b="1" dirty="0" smtClean="0">
                <a:solidFill>
                  <a:srgbClr val="FF0000"/>
                </a:solidFill>
              </a:rPr>
              <a:t>- </a:t>
            </a:r>
            <a:r>
              <a:rPr lang="es-ES" b="1" dirty="0" err="1" smtClean="0">
                <a:solidFill>
                  <a:srgbClr val="FF0000"/>
                </a:solidFill>
              </a:rPr>
              <a:t>Copii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De la 2 la 12 </a:t>
            </a:r>
            <a:r>
              <a:rPr lang="es-ES" b="1" dirty="0" err="1" smtClean="0">
                <a:solidFill>
                  <a:srgbClr val="FF0000"/>
                </a:solidFill>
              </a:rPr>
              <a:t>ani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o-RO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Adolescenți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 la 12 la 21 de </a:t>
            </a:r>
            <a:r>
              <a:rPr lang="en-US" b="1" dirty="0" err="1" smtClean="0">
                <a:solidFill>
                  <a:srgbClr val="FF0000"/>
                </a:solidFill>
              </a:rPr>
              <a:t>ani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vi-VN" sz="1700" b="1" dirty="0" smtClean="0"/>
              <a:t>• Unitatea X Series poate administra energie electrică la nivelul de 200 de jouli. Dacă </a:t>
            </a:r>
            <a:r>
              <a:rPr lang="vi-VN" sz="1700" b="1" dirty="0" smtClean="0"/>
              <a:t>această</a:t>
            </a:r>
            <a:r>
              <a:rPr lang="ro-RO" sz="1700" b="1" dirty="0" smtClean="0"/>
              <a:t> </a:t>
            </a:r>
            <a:r>
              <a:rPr lang="vi-VN" sz="1700" dirty="0" smtClean="0"/>
              <a:t>energie </a:t>
            </a:r>
            <a:r>
              <a:rPr lang="vi-VN" sz="1700" dirty="0" smtClean="0"/>
              <a:t>electrică nu este descărcată corect, conform indicațiilor din acest manual, </a:t>
            </a:r>
            <a:r>
              <a:rPr lang="vi-VN" sz="1700" dirty="0" smtClean="0"/>
              <a:t>există</a:t>
            </a:r>
            <a:r>
              <a:rPr lang="ro-RO" sz="1700" dirty="0" smtClean="0"/>
              <a:t> </a:t>
            </a:r>
            <a:r>
              <a:rPr lang="pt-BR" sz="1700" dirty="0" smtClean="0"/>
              <a:t>riscul </a:t>
            </a:r>
            <a:r>
              <a:rPr lang="pt-BR" sz="1700" dirty="0" smtClean="0"/>
              <a:t>de vătămare corporală sau deces al operatorului sau persoanelor din jur</a:t>
            </a:r>
            <a:r>
              <a:rPr lang="pt-BR" sz="1700" dirty="0" smtClean="0"/>
              <a:t>.</a:t>
            </a:r>
            <a:endParaRPr lang="ro-RO" sz="1700" dirty="0" smtClean="0"/>
          </a:p>
          <a:p>
            <a:r>
              <a:rPr lang="en-US" sz="1700" dirty="0" smtClean="0"/>
              <a:t>Nu </a:t>
            </a:r>
            <a:r>
              <a:rPr lang="en-US" sz="1700" dirty="0" err="1" smtClean="0"/>
              <a:t>utilizați</a:t>
            </a:r>
            <a:r>
              <a:rPr lang="en-US" sz="1700" dirty="0" smtClean="0"/>
              <a:t> </a:t>
            </a:r>
            <a:r>
              <a:rPr lang="en-US" sz="1700" dirty="0" err="1" smtClean="0"/>
              <a:t>unitatea</a:t>
            </a:r>
            <a:r>
              <a:rPr lang="en-US" sz="1700" dirty="0" smtClean="0"/>
              <a:t> X Series </a:t>
            </a:r>
            <a:r>
              <a:rPr lang="en-US" sz="1700" dirty="0" err="1" smtClean="0"/>
              <a:t>în</a:t>
            </a:r>
            <a:r>
              <a:rPr lang="en-US" sz="1700" dirty="0" smtClean="0"/>
              <a:t> </a:t>
            </a:r>
            <a:r>
              <a:rPr lang="en-US" sz="1700" dirty="0" err="1" smtClean="0"/>
              <a:t>prezența</a:t>
            </a:r>
            <a:r>
              <a:rPr lang="en-US" sz="1700" dirty="0" smtClean="0"/>
              <a:t> </a:t>
            </a:r>
            <a:r>
              <a:rPr lang="en-US" sz="1700" dirty="0" err="1" smtClean="0"/>
              <a:t>atmosferelor</a:t>
            </a:r>
            <a:r>
              <a:rPr lang="en-US" sz="1700" dirty="0" smtClean="0"/>
              <a:t> </a:t>
            </a:r>
            <a:r>
              <a:rPr lang="en-US" sz="1700" dirty="0" err="1" smtClean="0"/>
              <a:t>bogate</a:t>
            </a:r>
            <a:r>
              <a:rPr lang="en-US" sz="1700" dirty="0" smtClean="0"/>
              <a:t> </a:t>
            </a:r>
            <a:r>
              <a:rPr lang="en-US" sz="1700" dirty="0" err="1" smtClean="0"/>
              <a:t>în</a:t>
            </a:r>
            <a:r>
              <a:rPr lang="en-US" sz="1700" dirty="0" smtClean="0"/>
              <a:t> </a:t>
            </a:r>
            <a:r>
              <a:rPr lang="en-US" sz="1700" dirty="0" err="1" smtClean="0"/>
              <a:t>oxigen</a:t>
            </a:r>
            <a:r>
              <a:rPr lang="en-US" sz="1700" dirty="0" smtClean="0"/>
              <a:t>, a </a:t>
            </a:r>
            <a:r>
              <a:rPr lang="en-US" sz="1700" dirty="0" err="1" smtClean="0"/>
              <a:t>anestezicelor</a:t>
            </a:r>
            <a:r>
              <a:rPr lang="ro-RO" sz="1700" dirty="0" smtClean="0"/>
              <a:t> </a:t>
            </a:r>
            <a:r>
              <a:rPr lang="vi-VN" sz="1700" dirty="0" smtClean="0"/>
              <a:t>inflamabile </a:t>
            </a:r>
            <a:r>
              <a:rPr lang="vi-VN" sz="1700" dirty="0" smtClean="0"/>
              <a:t>sau a altor substanțe inflamabile (precum benzina). Utilizarea unității în </a:t>
            </a:r>
            <a:r>
              <a:rPr lang="vi-VN" sz="1700" dirty="0" smtClean="0"/>
              <a:t>astfel</a:t>
            </a:r>
            <a:r>
              <a:rPr lang="ro-RO" sz="1700" dirty="0" smtClean="0"/>
              <a:t> </a:t>
            </a:r>
            <a:r>
              <a:rPr lang="en-US" sz="1700" dirty="0" smtClean="0"/>
              <a:t>de </a:t>
            </a:r>
            <a:r>
              <a:rPr lang="en-US" sz="1700" dirty="0" err="1" smtClean="0"/>
              <a:t>medii</a:t>
            </a:r>
            <a:r>
              <a:rPr lang="en-US" sz="1700" dirty="0" smtClean="0"/>
              <a:t> </a:t>
            </a:r>
            <a:r>
              <a:rPr lang="en-US" sz="1700" dirty="0" err="1" smtClean="0"/>
              <a:t>poate</a:t>
            </a:r>
            <a:r>
              <a:rPr lang="en-US" sz="1700" dirty="0" smtClean="0"/>
              <a:t> </a:t>
            </a:r>
            <a:r>
              <a:rPr lang="en-US" sz="1700" dirty="0" err="1" smtClean="0"/>
              <a:t>cauza</a:t>
            </a:r>
            <a:r>
              <a:rPr lang="en-US" sz="1700" dirty="0" smtClean="0"/>
              <a:t> </a:t>
            </a:r>
            <a:r>
              <a:rPr lang="en-US" sz="1700" dirty="0" err="1" smtClean="0"/>
              <a:t>explozii</a:t>
            </a:r>
            <a:r>
              <a:rPr lang="en-US" sz="1700" dirty="0" smtClean="0"/>
              <a:t>.</a:t>
            </a:r>
            <a:endParaRPr lang="ro-RO" sz="1700" dirty="0" smtClean="0"/>
          </a:p>
          <a:p>
            <a:r>
              <a:rPr lang="vi-VN" sz="1700" dirty="0" smtClean="0"/>
              <a:t>Nu utilizați unitatea în sau lângă corpuri de apă. Dacă defibrilatorul este ud, </a:t>
            </a:r>
            <a:r>
              <a:rPr lang="vi-VN" sz="1700" dirty="0" smtClean="0"/>
              <a:t>siguranța</a:t>
            </a:r>
            <a:r>
              <a:rPr lang="ro-RO" sz="1700" dirty="0" smtClean="0"/>
              <a:t> </a:t>
            </a:r>
            <a:r>
              <a:rPr lang="vi-VN" sz="1700" dirty="0" smtClean="0"/>
              <a:t>electrică </a:t>
            </a:r>
            <a:r>
              <a:rPr lang="vi-VN" sz="1700" dirty="0" smtClean="0"/>
              <a:t>poate fi </a:t>
            </a:r>
            <a:r>
              <a:rPr lang="vi-VN" sz="1700" dirty="0" smtClean="0"/>
              <a:t>compromisă</a:t>
            </a:r>
            <a:r>
              <a:rPr lang="ro-RO" sz="1700" dirty="0" smtClean="0"/>
              <a:t>.</a:t>
            </a:r>
          </a:p>
          <a:p>
            <a:r>
              <a:rPr lang="vi-VN" sz="1700" dirty="0" smtClean="0"/>
              <a:t>Nu descărcați niciodată unitatea dacă electrozii sau padelele de defibrilare </a:t>
            </a:r>
            <a:r>
              <a:rPr lang="vi-VN" sz="1700" dirty="0" smtClean="0"/>
              <a:t>sunt</a:t>
            </a:r>
            <a:r>
              <a:rPr lang="ro-RO" sz="1700" dirty="0" smtClean="0"/>
              <a:t> </a:t>
            </a:r>
            <a:r>
              <a:rPr lang="vi-VN" sz="1700" dirty="0" smtClean="0"/>
              <a:t>scurtcircuitate </a:t>
            </a:r>
            <a:r>
              <a:rPr lang="vi-VN" sz="1700" dirty="0" smtClean="0"/>
              <a:t>una la cealaltă sau se află în aer</a:t>
            </a:r>
            <a:r>
              <a:rPr lang="vi-VN" sz="1700" dirty="0" smtClean="0"/>
              <a:t>.</a:t>
            </a:r>
            <a:endParaRPr lang="ro-RO" sz="1700" dirty="0" smtClean="0"/>
          </a:p>
          <a:p>
            <a:r>
              <a:rPr lang="vi-VN" sz="1700" dirty="0" smtClean="0"/>
              <a:t>Nu descărcați defibrilatorul decât în modul indicat în instrucțiuni. Descărcați </a:t>
            </a:r>
            <a:r>
              <a:rPr lang="vi-VN" sz="1700" dirty="0" smtClean="0"/>
              <a:t>defibrilatorul</a:t>
            </a:r>
            <a:r>
              <a:rPr lang="ro-RO" sz="1700" dirty="0" smtClean="0"/>
              <a:t> </a:t>
            </a:r>
            <a:r>
              <a:rPr lang="en-US" sz="1700" dirty="0" err="1" smtClean="0"/>
              <a:t>numai</a:t>
            </a:r>
            <a:r>
              <a:rPr lang="en-US" sz="1700" dirty="0" smtClean="0"/>
              <a:t> </a:t>
            </a:r>
            <a:r>
              <a:rPr lang="en-US" sz="1700" dirty="0" err="1" smtClean="0"/>
              <a:t>atunci</a:t>
            </a:r>
            <a:r>
              <a:rPr lang="en-US" sz="1700" dirty="0" smtClean="0"/>
              <a:t> </a:t>
            </a:r>
            <a:r>
              <a:rPr lang="en-US" sz="1700" dirty="0" err="1" smtClean="0"/>
              <a:t>când</a:t>
            </a:r>
            <a:r>
              <a:rPr lang="en-US" sz="1700" dirty="0" smtClean="0"/>
              <a:t> </a:t>
            </a:r>
            <a:r>
              <a:rPr lang="en-US" sz="1700" dirty="0" err="1" smtClean="0"/>
              <a:t>electrozii</a:t>
            </a:r>
            <a:r>
              <a:rPr lang="en-US" sz="1700" dirty="0" smtClean="0"/>
              <a:t> </a:t>
            </a:r>
            <a:r>
              <a:rPr lang="en-US" sz="1700" dirty="0" err="1" smtClean="0"/>
              <a:t>sau</a:t>
            </a:r>
            <a:r>
              <a:rPr lang="en-US" sz="1700" dirty="0" smtClean="0"/>
              <a:t> </a:t>
            </a:r>
            <a:r>
              <a:rPr lang="en-US" sz="1700" dirty="0" err="1" smtClean="0"/>
              <a:t>padelele</a:t>
            </a:r>
            <a:r>
              <a:rPr lang="en-US" sz="1700" dirty="0" smtClean="0"/>
              <a:t> de </a:t>
            </a:r>
            <a:r>
              <a:rPr lang="en-US" sz="1700" dirty="0" err="1" smtClean="0"/>
              <a:t>defibrilare</a:t>
            </a:r>
            <a:r>
              <a:rPr lang="en-US" sz="1700" dirty="0" smtClean="0"/>
              <a:t> </a:t>
            </a:r>
            <a:r>
              <a:rPr lang="en-US" sz="1700" dirty="0" err="1" smtClean="0"/>
              <a:t>sunt</a:t>
            </a:r>
            <a:r>
              <a:rPr lang="en-US" sz="1700" dirty="0" smtClean="0"/>
              <a:t> </a:t>
            </a:r>
            <a:r>
              <a:rPr lang="en-US" sz="1700" dirty="0" err="1" smtClean="0"/>
              <a:t>aplicate</a:t>
            </a:r>
            <a:r>
              <a:rPr lang="en-US" sz="1700" dirty="0" smtClean="0"/>
              <a:t> </a:t>
            </a:r>
            <a:r>
              <a:rPr lang="en-US" sz="1700" dirty="0" err="1" smtClean="0"/>
              <a:t>corect</a:t>
            </a:r>
            <a:r>
              <a:rPr lang="en-US" sz="1700" dirty="0" smtClean="0"/>
              <a:t> </a:t>
            </a:r>
            <a:r>
              <a:rPr lang="en-US" sz="1700" dirty="0" err="1" smtClean="0"/>
              <a:t>pe</a:t>
            </a:r>
            <a:r>
              <a:rPr lang="en-US" sz="1700" dirty="0" smtClean="0"/>
              <a:t> </a:t>
            </a:r>
            <a:r>
              <a:rPr lang="en-US" sz="1700" dirty="0" err="1" smtClean="0"/>
              <a:t>corpul</a:t>
            </a:r>
            <a:r>
              <a:rPr lang="ro-RO" sz="1700" dirty="0" smtClean="0"/>
              <a:t> </a:t>
            </a:r>
            <a:r>
              <a:rPr lang="en-US" sz="1700" dirty="0" err="1" smtClean="0"/>
              <a:t>pacientului</a:t>
            </a:r>
            <a:r>
              <a:rPr lang="ro-RO" sz="1700" dirty="0" smtClean="0"/>
              <a:t>.</a:t>
            </a:r>
          </a:p>
          <a:p>
            <a:r>
              <a:rPr lang="pt-BR" sz="1700" dirty="0" smtClean="0"/>
              <a:t>Pentru a evita electrocutarea, nu atingeți zona acoperită cu gel a electrozilor de terapie de </a:t>
            </a:r>
            <a:r>
              <a:rPr lang="pt-BR" sz="1700" dirty="0" smtClean="0"/>
              <a:t>tip</a:t>
            </a:r>
            <a:r>
              <a:rPr lang="ro-RO" sz="1700" dirty="0" smtClean="0"/>
              <a:t> </a:t>
            </a:r>
            <a:r>
              <a:rPr lang="vi-VN" sz="1700" dirty="0" smtClean="0"/>
              <a:t>„mâini </a:t>
            </a:r>
            <a:r>
              <a:rPr lang="vi-VN" sz="1700" dirty="0" smtClean="0"/>
              <a:t>libere” în timpul stimulării sau defibrilării.</a:t>
            </a:r>
          </a:p>
          <a:p>
            <a:r>
              <a:rPr lang="en-US" sz="1700" b="1" dirty="0" smtClean="0"/>
              <a:t>• </a:t>
            </a:r>
            <a:r>
              <a:rPr lang="en-US" sz="1700" b="1" dirty="0" err="1" smtClean="0"/>
              <a:t>Pentru</a:t>
            </a:r>
            <a:r>
              <a:rPr lang="en-US" sz="1700" b="1" dirty="0" smtClean="0"/>
              <a:t> a </a:t>
            </a:r>
            <a:r>
              <a:rPr lang="en-US" sz="1700" b="1" dirty="0" err="1" smtClean="0"/>
              <a:t>evita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electrocutarea</a:t>
            </a:r>
            <a:r>
              <a:rPr lang="en-US" sz="1700" b="1" dirty="0" smtClean="0"/>
              <a:t>, nu </a:t>
            </a:r>
            <a:r>
              <a:rPr lang="en-US" sz="1700" b="1" dirty="0" err="1" smtClean="0"/>
              <a:t>permiteți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acumularea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gelului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electrolitic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mâini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sau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</a:t>
            </a:r>
            <a:r>
              <a:rPr lang="ro-RO" sz="1700" b="1" dirty="0" smtClean="0"/>
              <a:t> </a:t>
            </a:r>
            <a:r>
              <a:rPr lang="en-US" sz="1700" dirty="0" err="1" smtClean="0"/>
              <a:t>mânerele</a:t>
            </a:r>
            <a:r>
              <a:rPr lang="en-US" sz="1700" dirty="0" smtClean="0"/>
              <a:t> </a:t>
            </a:r>
            <a:r>
              <a:rPr lang="en-US" sz="1700" dirty="0" err="1" smtClean="0"/>
              <a:t>padelelor</a:t>
            </a:r>
            <a:r>
              <a:rPr lang="en-US" sz="1700" dirty="0" smtClean="0"/>
              <a:t>.</a:t>
            </a:r>
          </a:p>
          <a:p>
            <a:r>
              <a:rPr lang="pt-BR" sz="1700" b="1" dirty="0" smtClean="0"/>
              <a:t>• Pentru a evita riscul de electrocutare, nu permiteți contactul dintre conectorii pacientului </a:t>
            </a:r>
            <a:r>
              <a:rPr lang="pt-BR" sz="1700" b="1" dirty="0" smtClean="0"/>
              <a:t>și</a:t>
            </a:r>
            <a:r>
              <a:rPr lang="ro-RO" sz="1700" b="1" dirty="0" smtClean="0"/>
              <a:t> </a:t>
            </a:r>
            <a:r>
              <a:rPr lang="vi-VN" sz="1700" dirty="0" smtClean="0"/>
              <a:t>alte </a:t>
            </a:r>
            <a:r>
              <a:rPr lang="vi-VN" sz="1700" dirty="0" smtClean="0"/>
              <a:t>elemente conducătoare de electricitate, inclusiv solul.</a:t>
            </a:r>
            <a:endParaRPr lang="ro-RO" sz="17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Siguranța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operatorului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70000" lnSpcReduction="20000"/>
          </a:bodyPr>
          <a:lstStyle/>
          <a:p>
            <a:r>
              <a:rPr lang="ro-RO" dirty="0" smtClean="0"/>
              <a:t>. </a:t>
            </a:r>
            <a:r>
              <a:rPr lang="vi-VN" dirty="0" smtClean="0"/>
              <a:t>Asigurați-vă </a:t>
            </a:r>
            <a:r>
              <a:rPr lang="vi-VN" dirty="0" smtClean="0"/>
              <a:t>că echipamentul funcționează corect și se află în stare bună înainte de fiecare utilizare.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Înainte</a:t>
            </a:r>
            <a:r>
              <a:rPr lang="en-US" b="1" dirty="0" smtClean="0"/>
              <a:t> de </a:t>
            </a:r>
            <a:r>
              <a:rPr lang="en-US" b="1" dirty="0" err="1" smtClean="0"/>
              <a:t>defibrilare</a:t>
            </a:r>
            <a:r>
              <a:rPr lang="en-US" b="1" dirty="0" smtClean="0"/>
              <a:t>, </a:t>
            </a:r>
            <a:r>
              <a:rPr lang="en-US" b="1" dirty="0" err="1" smtClean="0"/>
              <a:t>deconectați</a:t>
            </a:r>
            <a:r>
              <a:rPr lang="en-US" b="1" dirty="0" smtClean="0"/>
              <a:t> de la </a:t>
            </a:r>
            <a:r>
              <a:rPr lang="en-US" b="1" dirty="0" err="1" smtClean="0"/>
              <a:t>pacient</a:t>
            </a:r>
            <a:r>
              <a:rPr lang="en-US" b="1" dirty="0" smtClean="0"/>
              <a:t> </a:t>
            </a:r>
            <a:r>
              <a:rPr lang="en-US" b="1" dirty="0" err="1" smtClean="0"/>
              <a:t>toate</a:t>
            </a:r>
            <a:r>
              <a:rPr lang="en-US" b="1" dirty="0" smtClean="0"/>
              <a:t> </a:t>
            </a:r>
            <a:r>
              <a:rPr lang="en-US" b="1" dirty="0" err="1" smtClean="0"/>
              <a:t>echipamentele</a:t>
            </a:r>
            <a:r>
              <a:rPr lang="en-US" b="1" dirty="0" smtClean="0"/>
              <a:t> </a:t>
            </a:r>
            <a:r>
              <a:rPr lang="en-US" b="1" dirty="0" err="1" smtClean="0"/>
              <a:t>electrice</a:t>
            </a:r>
            <a:r>
              <a:rPr lang="en-US" b="1" dirty="0" smtClean="0"/>
              <a:t> </a:t>
            </a:r>
            <a:r>
              <a:rPr lang="en-US" b="1" dirty="0" err="1" smtClean="0"/>
              <a:t>medicale</a:t>
            </a:r>
            <a:r>
              <a:rPr lang="en-US" b="1" dirty="0" smtClean="0"/>
              <a:t> </a:t>
            </a:r>
            <a:r>
              <a:rPr lang="en-US" b="1" dirty="0" smtClean="0"/>
              <a:t>care</a:t>
            </a:r>
            <a:r>
              <a:rPr lang="ro-RO" b="1" dirty="0" smtClean="0"/>
              <a:t> </a:t>
            </a:r>
            <a:r>
              <a:rPr lang="it-IT" dirty="0" smtClean="0"/>
              <a:t>nu </a:t>
            </a:r>
            <a:r>
              <a:rPr lang="it-IT" dirty="0" smtClean="0"/>
              <a:t>sunt protejate la defibrilare.</a:t>
            </a:r>
          </a:p>
          <a:p>
            <a:r>
              <a:rPr lang="pt-BR" b="1" dirty="0" smtClean="0"/>
              <a:t>• Solicitați tuturor persoanelor prezente să se ÎNDEPĂRTEZE de pacient înainte </a:t>
            </a:r>
            <a:r>
              <a:rPr lang="pt-BR" b="1" dirty="0" smtClean="0"/>
              <a:t>de</a:t>
            </a:r>
            <a:r>
              <a:rPr lang="ro-RO" b="1" dirty="0" smtClean="0"/>
              <a:t> </a:t>
            </a:r>
            <a:r>
              <a:rPr lang="vi-VN" dirty="0" smtClean="0"/>
              <a:t>descărcarea </a:t>
            </a:r>
            <a:r>
              <a:rPr lang="vi-VN" dirty="0" smtClean="0"/>
              <a:t>defibrilatorului.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 smtClean="0"/>
              <a:t>timpul</a:t>
            </a:r>
            <a:r>
              <a:rPr lang="en-US" b="1" dirty="0" smtClean="0"/>
              <a:t> </a:t>
            </a:r>
            <a:r>
              <a:rPr lang="en-US" b="1" dirty="0" err="1" smtClean="0"/>
              <a:t>defibrilației</a:t>
            </a:r>
            <a:r>
              <a:rPr lang="en-US" b="1" dirty="0" smtClean="0"/>
              <a:t>, nu </a:t>
            </a:r>
            <a:r>
              <a:rPr lang="en-US" b="1" dirty="0" err="1" smtClean="0"/>
              <a:t>atingeți</a:t>
            </a:r>
            <a:r>
              <a:rPr lang="en-US" b="1" dirty="0" smtClean="0"/>
              <a:t> </a:t>
            </a:r>
            <a:r>
              <a:rPr lang="en-US" b="1" dirty="0" err="1" smtClean="0"/>
              <a:t>patul</a:t>
            </a:r>
            <a:r>
              <a:rPr lang="en-US" b="1" dirty="0" smtClean="0"/>
              <a:t>, </a:t>
            </a:r>
            <a:r>
              <a:rPr lang="en-US" b="1" dirty="0" err="1" smtClean="0"/>
              <a:t>pacientul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orice</a:t>
            </a:r>
            <a:r>
              <a:rPr lang="en-US" b="1" dirty="0" smtClean="0"/>
              <a:t> </a:t>
            </a:r>
            <a:r>
              <a:rPr lang="en-US" b="1" dirty="0" err="1" smtClean="0"/>
              <a:t>echipament</a:t>
            </a:r>
            <a:r>
              <a:rPr lang="en-US" b="1" dirty="0" smtClean="0"/>
              <a:t> </a:t>
            </a:r>
            <a:r>
              <a:rPr lang="en-US" b="1" dirty="0" err="1" smtClean="0"/>
              <a:t>conectat</a:t>
            </a:r>
            <a:r>
              <a:rPr lang="en-US" b="1" dirty="0" smtClean="0"/>
              <a:t> la </a:t>
            </a:r>
            <a:r>
              <a:rPr lang="en-US" b="1" dirty="0" err="1" smtClean="0"/>
              <a:t>corpul</a:t>
            </a:r>
            <a:r>
              <a:rPr lang="ro-RO" b="1" dirty="0" smtClean="0"/>
              <a:t> </a:t>
            </a:r>
            <a:r>
              <a:rPr lang="vi-VN" dirty="0" smtClean="0"/>
              <a:t>pacientului</a:t>
            </a:r>
            <a:r>
              <a:rPr lang="vi-VN" dirty="0" smtClean="0"/>
              <a:t>. În caz contrar, există riscul unui șoc puternic</a:t>
            </a:r>
            <a:r>
              <a:rPr lang="vi-VN" dirty="0" smtClean="0"/>
              <a:t>.</a:t>
            </a:r>
            <a:endParaRPr lang="ro-RO" dirty="0" smtClean="0"/>
          </a:p>
          <a:p>
            <a:r>
              <a:rPr lang="vi-VN" dirty="0" smtClean="0"/>
              <a:t> </a:t>
            </a:r>
            <a:r>
              <a:rPr lang="vi-VN" dirty="0" smtClean="0"/>
              <a:t>Pentru a evita urmarea unor </a:t>
            </a:r>
            <a:r>
              <a:rPr lang="vi-VN" dirty="0" smtClean="0"/>
              <a:t>trasee</a:t>
            </a:r>
            <a:r>
              <a:rPr lang="ro-RO" dirty="0" smtClean="0"/>
              <a:t> </a:t>
            </a:r>
            <a:r>
              <a:rPr lang="vi-VN" dirty="0" smtClean="0"/>
              <a:t>periculoase </a:t>
            </a:r>
            <a:r>
              <a:rPr lang="vi-VN" dirty="0" smtClean="0"/>
              <a:t>de către curentul de defibrilare, nu permiteți contactul dintre părțile expuse </a:t>
            </a:r>
            <a:r>
              <a:rPr lang="vi-VN" dirty="0" smtClean="0"/>
              <a:t>ale</a:t>
            </a:r>
            <a:r>
              <a:rPr lang="ro-RO" dirty="0" smtClean="0"/>
              <a:t> </a:t>
            </a:r>
            <a:r>
              <a:rPr lang="en-US" dirty="0" err="1" smtClean="0"/>
              <a:t>corpului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obiecte</a:t>
            </a:r>
            <a:r>
              <a:rPr lang="en-US" dirty="0" smtClean="0"/>
              <a:t> </a:t>
            </a:r>
            <a:r>
              <a:rPr lang="en-US" dirty="0" err="1" smtClean="0"/>
              <a:t>metalice</a:t>
            </a:r>
            <a:r>
              <a:rPr lang="en-US" dirty="0" smtClean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patului</a:t>
            </a:r>
            <a:r>
              <a:rPr lang="en-US" dirty="0" smtClean="0"/>
              <a:t>.</a:t>
            </a:r>
          </a:p>
          <a:p>
            <a:r>
              <a:rPr lang="vi-VN" b="1" dirty="0" smtClean="0"/>
              <a:t>• Pentru a evita riscul de electrocutare, nu permiteți contactul dintre imprimantă și </a:t>
            </a:r>
            <a:r>
              <a:rPr lang="vi-VN" b="1" dirty="0" smtClean="0"/>
              <a:t>alte</a:t>
            </a:r>
            <a:r>
              <a:rPr lang="ro-RO" b="1" dirty="0" smtClean="0"/>
              <a:t> </a:t>
            </a:r>
            <a:r>
              <a:rPr lang="vi-VN" dirty="0" smtClean="0"/>
              <a:t>elemente </a:t>
            </a:r>
            <a:r>
              <a:rPr lang="vi-VN" dirty="0" smtClean="0"/>
              <a:t>conducătoare de electricitate, precum echipamentele conectate la portul USB.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Siguranța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operatorului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4191000" cy="4648200"/>
          </a:xfrm>
        </p:spPr>
        <p:txBody>
          <a:bodyPr>
            <a:normAutofit fontScale="40000" lnSpcReduction="20000"/>
          </a:bodyPr>
          <a:lstStyle/>
          <a:p>
            <a:r>
              <a:rPr lang="vi-VN" dirty="0" smtClean="0"/>
              <a:t>Panoul frontal include un ecran de afișare color, care afișează:</a:t>
            </a:r>
          </a:p>
          <a:p>
            <a:r>
              <a:rPr lang="en-US" b="1" dirty="0" smtClean="0"/>
              <a:t>• Data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ora</a:t>
            </a:r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 err="1" smtClean="0"/>
              <a:t>Modul</a:t>
            </a:r>
            <a:r>
              <a:rPr lang="en-US" b="1" dirty="0" smtClean="0"/>
              <a:t> </a:t>
            </a:r>
            <a:r>
              <a:rPr lang="en-US" b="1" dirty="0" err="1" smtClean="0"/>
              <a:t>pacientului</a:t>
            </a:r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 err="1" smtClean="0"/>
              <a:t>Indicatorul</a:t>
            </a:r>
            <a:r>
              <a:rPr lang="en-US" b="1" dirty="0" smtClean="0"/>
              <a:t> de stare a </a:t>
            </a:r>
            <a:r>
              <a:rPr lang="en-US" b="1" dirty="0" err="1" smtClean="0"/>
              <a:t>bateriei</a:t>
            </a:r>
            <a:endParaRPr lang="en-US" b="1" dirty="0" smtClean="0"/>
          </a:p>
          <a:p>
            <a:r>
              <a:rPr lang="vi-VN" b="1" dirty="0" smtClean="0"/>
              <a:t>• Timpul scurs (de la pornirea unității)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Tastele</a:t>
            </a:r>
            <a:r>
              <a:rPr lang="en-US" b="1" dirty="0" smtClean="0"/>
              <a:t> de </a:t>
            </a:r>
            <a:r>
              <a:rPr lang="en-US" b="1" dirty="0" err="1" smtClean="0"/>
              <a:t>acces</a:t>
            </a:r>
            <a:r>
              <a:rPr lang="en-US" b="1" dirty="0" smtClean="0"/>
              <a:t> rapid</a:t>
            </a:r>
          </a:p>
          <a:p>
            <a:r>
              <a:rPr lang="vi-VN" b="1" dirty="0" smtClean="0"/>
              <a:t>• Sursa formei de undă</a:t>
            </a:r>
          </a:p>
          <a:p>
            <a:r>
              <a:rPr lang="vi-VN" b="1" dirty="0" smtClean="0"/>
              <a:t>• Formele de undă codificate cromatic și identificatorii derivațiilor ECG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Datele</a:t>
            </a:r>
            <a:r>
              <a:rPr lang="en-US" b="1" dirty="0" smtClean="0"/>
              <a:t> </a:t>
            </a:r>
            <a:r>
              <a:rPr lang="en-US" b="1" dirty="0" err="1" smtClean="0"/>
              <a:t>numerice</a:t>
            </a:r>
            <a:r>
              <a:rPr lang="en-US" b="1" dirty="0" smtClean="0"/>
              <a:t> </a:t>
            </a:r>
            <a:r>
              <a:rPr lang="en-US" b="1" dirty="0" err="1" smtClean="0"/>
              <a:t>privind</a:t>
            </a:r>
            <a:r>
              <a:rPr lang="en-US" b="1" dirty="0" smtClean="0"/>
              <a:t> SpO2</a:t>
            </a:r>
          </a:p>
          <a:p>
            <a:r>
              <a:rPr lang="it-IT" b="1" dirty="0" smtClean="0"/>
              <a:t>• Datele numerice privind ritmul cardiac</a:t>
            </a:r>
          </a:p>
          <a:p>
            <a:r>
              <a:rPr lang="it-IT" b="1" dirty="0" smtClean="0"/>
              <a:t>• Datele numerice privind frecvența respiratorie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Datele</a:t>
            </a:r>
            <a:r>
              <a:rPr lang="en-US" b="1" dirty="0" smtClean="0"/>
              <a:t> </a:t>
            </a:r>
            <a:r>
              <a:rPr lang="en-US" b="1" dirty="0" err="1" smtClean="0"/>
              <a:t>numerice</a:t>
            </a:r>
            <a:r>
              <a:rPr lang="en-US" b="1" dirty="0" smtClean="0"/>
              <a:t> </a:t>
            </a:r>
            <a:r>
              <a:rPr lang="en-US" b="1" dirty="0" err="1" smtClean="0"/>
              <a:t>privind</a:t>
            </a:r>
            <a:r>
              <a:rPr lang="en-US" b="1" dirty="0" smtClean="0"/>
              <a:t> </a:t>
            </a:r>
            <a:r>
              <a:rPr lang="en-US" b="1" dirty="0" err="1" smtClean="0"/>
              <a:t>temperatura</a:t>
            </a:r>
            <a:endParaRPr lang="en-US" b="1" dirty="0" smtClean="0"/>
          </a:p>
          <a:p>
            <a:r>
              <a:rPr lang="it-IT" b="1" dirty="0" smtClean="0"/>
              <a:t>• Datele numerice privind tensiunea arterială neinvazivă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Datele</a:t>
            </a:r>
            <a:r>
              <a:rPr lang="en-US" b="1" dirty="0" smtClean="0"/>
              <a:t> </a:t>
            </a:r>
            <a:r>
              <a:rPr lang="en-US" b="1" dirty="0" err="1" smtClean="0"/>
              <a:t>numerice</a:t>
            </a:r>
            <a:r>
              <a:rPr lang="en-US" b="1" dirty="0" smtClean="0"/>
              <a:t> </a:t>
            </a:r>
            <a:r>
              <a:rPr lang="en-US" b="1" dirty="0" err="1" smtClean="0"/>
              <a:t>privind</a:t>
            </a:r>
            <a:r>
              <a:rPr lang="en-US" b="1" dirty="0" smtClean="0"/>
              <a:t> EtCO2</a:t>
            </a:r>
          </a:p>
          <a:p>
            <a:r>
              <a:rPr lang="it-IT" b="1" dirty="0" smtClean="0"/>
              <a:t>• Datele numerice privind tensiunea arterială invazivă</a:t>
            </a:r>
          </a:p>
          <a:p>
            <a:r>
              <a:rPr lang="vi-VN" b="1" dirty="0" smtClean="0"/>
              <a:t>• Nivelul selectat de energie, starea de încărcare și energia administrată pentru defibrilare și</a:t>
            </a:r>
          </a:p>
          <a:p>
            <a:r>
              <a:rPr lang="vi-VN" dirty="0" smtClean="0"/>
              <a:t>cardioversia sincronă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Curentul</a:t>
            </a:r>
            <a:r>
              <a:rPr lang="en-US" b="1" dirty="0" smtClean="0"/>
              <a:t> de </a:t>
            </a:r>
            <a:r>
              <a:rPr lang="en-US" b="1" dirty="0" err="1" smtClean="0"/>
              <a:t>ieșire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frecvența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Ecranul</a:t>
            </a:r>
            <a:r>
              <a:rPr lang="en-US" dirty="0" smtClean="0"/>
              <a:t> de </a:t>
            </a:r>
            <a:r>
              <a:rPr lang="en-US" dirty="0" err="1" smtClean="0"/>
              <a:t>afișare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514600"/>
            <a:ext cx="518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4876800" cy="4495800"/>
          </a:xfrm>
        </p:spPr>
        <p:txBody>
          <a:bodyPr>
            <a:normAutofit fontScale="55000" lnSpcReduction="20000"/>
          </a:bodyPr>
          <a:lstStyle/>
          <a:p>
            <a:r>
              <a:rPr lang="vi-VN" dirty="0" smtClean="0"/>
              <a:t>Unitatea X Series acumulează informațiile privind tendințele unui pacient înregistrând </a:t>
            </a:r>
            <a:r>
              <a:rPr lang="vi-VN" dirty="0" smtClean="0"/>
              <a:t>în</a:t>
            </a:r>
            <a:r>
              <a:rPr lang="ro-RO" dirty="0" smtClean="0"/>
              <a:t> </a:t>
            </a:r>
            <a:r>
              <a:rPr lang="it-IT" dirty="0" smtClean="0"/>
              <a:t>memorie </a:t>
            </a:r>
            <a:r>
              <a:rPr lang="it-IT" dirty="0" smtClean="0"/>
              <a:t>toate măsurătorile funcțiilor vitale monitorizate, la intervalele de timp configurate </a:t>
            </a:r>
            <a:r>
              <a:rPr lang="it-IT" dirty="0" smtClean="0"/>
              <a:t>de</a:t>
            </a:r>
            <a:r>
              <a:rPr lang="ro-RO" dirty="0" smtClean="0"/>
              <a:t> </a:t>
            </a:r>
            <a:r>
              <a:rPr lang="vi-VN" dirty="0" smtClean="0"/>
              <a:t>utilizator</a:t>
            </a:r>
            <a:r>
              <a:rPr lang="vi-VN" dirty="0" smtClean="0"/>
              <a:t>. Aceasta înregistrează, de asemenea, </a:t>
            </a:r>
            <a:r>
              <a:rPr lang="vi-VN" i="1" dirty="0" smtClean="0"/>
              <a:t>toate măsurătorile funcțiilor vitale </a:t>
            </a:r>
            <a:r>
              <a:rPr lang="vi-VN" i="1" dirty="0" smtClean="0"/>
              <a:t>monitorizate</a:t>
            </a:r>
            <a:r>
              <a:rPr lang="ro-RO" i="1" dirty="0" smtClean="0"/>
              <a:t>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:</a:t>
            </a:r>
          </a:p>
          <a:p>
            <a:r>
              <a:rPr lang="vi-VN" b="1" dirty="0" smtClean="0"/>
              <a:t>• este efectuată o măsurătoare NIBP, iar opțiunea Evoluție NIBP este activată;</a:t>
            </a:r>
          </a:p>
          <a:p>
            <a:r>
              <a:rPr lang="vi-VN" b="1" dirty="0" smtClean="0"/>
              <a:t>• apăsați butonul Captură ( ) de pe panoul frontal;</a:t>
            </a:r>
          </a:p>
          <a:p>
            <a:r>
              <a:rPr lang="vi-VN" b="1" dirty="0" smtClean="0"/>
              <a:t>• este declanșată o alarmă de pacient, iar opțiunea Evol. pt.alarmă este activată.</a:t>
            </a:r>
          </a:p>
          <a:p>
            <a:r>
              <a:rPr lang="vi-VN" dirty="0" smtClean="0"/>
              <a:t>Unitatea X Series poate stoca informații privind tendințele pe o perioadă de minimum 24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it-IT" dirty="0" smtClean="0"/>
              <a:t>ore</a:t>
            </a:r>
            <a:r>
              <a:rPr lang="it-IT" dirty="0" smtClean="0"/>
              <a:t>, la un interval de înregistrare a tendințelor de 1 minut. Puteți vizualiza toate </a:t>
            </a:r>
            <a:r>
              <a:rPr lang="it-IT" dirty="0" smtClean="0"/>
              <a:t>informațiile</a:t>
            </a:r>
            <a:r>
              <a:rPr lang="ro-RO" dirty="0" smtClean="0"/>
              <a:t> </a:t>
            </a:r>
            <a:r>
              <a:rPr lang="vi-VN" dirty="0" smtClean="0"/>
              <a:t>înregistrate </a:t>
            </a:r>
            <a:r>
              <a:rPr lang="vi-VN" dirty="0" smtClean="0"/>
              <a:t>privind evoluțiile, le puteți imprima sau le puteți salva pe o unitate externă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memorie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Evoluții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38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52600" y="49530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b="1" dirty="0" smtClean="0"/>
              <a:t>Fereastra Stare evoluții afișează informațiile înregistrate ale evoluțiilor și ora </a:t>
            </a:r>
            <a:r>
              <a:rPr lang="vi-VN" sz="1200" b="1" dirty="0" smtClean="0"/>
              <a:t>înregistrării</a:t>
            </a:r>
            <a:r>
              <a:rPr lang="ro-RO" sz="1200" b="1" dirty="0" smtClean="0"/>
              <a:t> </a:t>
            </a:r>
            <a:r>
              <a:rPr lang="vi-VN" sz="1200" b="1" dirty="0" smtClean="0"/>
              <a:t>măsurătorilor </a:t>
            </a:r>
            <a:r>
              <a:rPr lang="vi-VN" sz="1200" b="1" dirty="0" smtClean="0"/>
              <a:t>evoluțiilor. În timp ce măsurătorile evoluțiilor sunt înregistrate în memorie la </a:t>
            </a:r>
            <a:r>
              <a:rPr lang="vi-VN" sz="1200" b="1" dirty="0" smtClean="0"/>
              <a:t>un</a:t>
            </a:r>
            <a:r>
              <a:rPr lang="ro-RO" sz="1200" b="1" dirty="0" smtClean="0"/>
              <a:t> </a:t>
            </a:r>
            <a:r>
              <a:rPr lang="vi-VN" sz="1200" b="1" dirty="0" smtClean="0"/>
              <a:t>interval </a:t>
            </a:r>
            <a:r>
              <a:rPr lang="vi-VN" sz="1200" b="1" dirty="0" smtClean="0"/>
              <a:t>de timp configurabil de către utilizator, fereastra Stare evoluție poate afișa </a:t>
            </a:r>
            <a:r>
              <a:rPr lang="vi-VN" sz="1200" b="1" dirty="0" smtClean="0"/>
              <a:t>informațiile</a:t>
            </a:r>
            <a:r>
              <a:rPr lang="ro-RO" sz="1200" b="1" dirty="0" smtClean="0"/>
              <a:t> </a:t>
            </a:r>
            <a:r>
              <a:rPr lang="vi-VN" sz="1200" b="1" dirty="0" smtClean="0"/>
              <a:t>înregistrate </a:t>
            </a:r>
            <a:r>
              <a:rPr lang="vi-VN" sz="1200" b="1" dirty="0" smtClean="0"/>
              <a:t>la intervalul specificat de dvs., cu excepția măsurătorilor NIBP, care </a:t>
            </a:r>
            <a:r>
              <a:rPr lang="vi-VN" sz="1200" b="1" dirty="0" smtClean="0"/>
              <a:t>sunt</a:t>
            </a:r>
            <a:r>
              <a:rPr lang="ro-RO" sz="1200" b="1" dirty="0" smtClean="0"/>
              <a:t> </a:t>
            </a:r>
            <a:r>
              <a:rPr lang="vi-VN" sz="1200" b="1" dirty="0" smtClean="0"/>
              <a:t>înregistrate </a:t>
            </a:r>
            <a:r>
              <a:rPr lang="vi-VN" sz="1200" b="1" dirty="0" smtClean="0"/>
              <a:t>și raportate în momentul în care sunt efectuate. Fereastra Stare evoluții </a:t>
            </a:r>
            <a:r>
              <a:rPr lang="vi-VN" sz="1200" b="1" dirty="0" smtClean="0"/>
              <a:t>raportează</a:t>
            </a:r>
            <a:r>
              <a:rPr lang="ro-RO" sz="1200" b="1" dirty="0" smtClean="0"/>
              <a:t> </a:t>
            </a:r>
            <a:r>
              <a:rPr lang="en-US" sz="1200" b="1" dirty="0" err="1" smtClean="0"/>
              <a:t>informațiile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privind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evoluțiile</a:t>
            </a:r>
            <a:r>
              <a:rPr lang="en-US" sz="1200" b="1" dirty="0" smtClean="0"/>
              <a:t> la </a:t>
            </a:r>
            <a:r>
              <a:rPr lang="en-US" sz="1200" b="1" dirty="0" err="1" smtClean="0"/>
              <a:t>intervale</a:t>
            </a:r>
            <a:r>
              <a:rPr lang="en-US" sz="1200" b="1" dirty="0" smtClean="0"/>
              <a:t> de 5 minute.</a:t>
            </a:r>
            <a:endParaRPr lang="en-US" sz="12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Alarme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89560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72200" y="8382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000" b="1" dirty="0" smtClean="0"/>
              <a:t>Atunci când măsurătorile semnelor vitale ale pacientului declanșează o alarmă, în plus </a:t>
            </a:r>
            <a:r>
              <a:rPr lang="ro-RO" sz="1000" b="1" dirty="0" smtClean="0"/>
              <a:t>f</a:t>
            </a:r>
            <a:r>
              <a:rPr lang="vi-VN" sz="1000" b="1" dirty="0" smtClean="0"/>
              <a:t>ață de</a:t>
            </a:r>
            <a:r>
              <a:rPr lang="ro-RO" sz="1000" b="1" dirty="0" smtClean="0"/>
              <a:t> </a:t>
            </a:r>
            <a:r>
              <a:rPr lang="vi-VN" sz="1000" b="1" dirty="0" smtClean="0"/>
              <a:t>emiterea </a:t>
            </a:r>
            <a:r>
              <a:rPr lang="vi-VN" sz="1000" b="1" dirty="0" smtClean="0"/>
              <a:t>alarmei sonore de pacient, unitatea X Series afișează un mesaj de alarmă și </a:t>
            </a:r>
            <a:r>
              <a:rPr lang="vi-VN" sz="1000" b="1" dirty="0" smtClean="0"/>
              <a:t>schimbă</a:t>
            </a:r>
            <a:r>
              <a:rPr lang="ro-RO" sz="1000" b="1" dirty="0" smtClean="0"/>
              <a:t> </a:t>
            </a:r>
            <a:r>
              <a:rPr lang="en-US" sz="1000" b="1" dirty="0" err="1" smtClean="0"/>
              <a:t>caracteristicile</a:t>
            </a:r>
            <a:r>
              <a:rPr lang="en-US" sz="1000" b="1" dirty="0" smtClean="0"/>
              <a:t> </a:t>
            </a:r>
            <a:r>
              <a:rPr lang="en-US" sz="1000" b="1" dirty="0" smtClean="0"/>
              <a:t>de </a:t>
            </a:r>
            <a:r>
              <a:rPr lang="en-US" sz="1000" b="1" dirty="0" err="1" smtClean="0"/>
              <a:t>afișare</a:t>
            </a:r>
            <a:r>
              <a:rPr lang="en-US" sz="1000" b="1" dirty="0" smtClean="0"/>
              <a:t> a </a:t>
            </a:r>
            <a:r>
              <a:rPr lang="en-US" sz="1000" b="1" dirty="0" err="1" smtClean="0"/>
              <a:t>valorii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numerice</a:t>
            </a:r>
            <a:r>
              <a:rPr lang="en-US" sz="1000" b="1" dirty="0" smtClean="0"/>
              <a:t> a </a:t>
            </a:r>
            <a:r>
              <a:rPr lang="en-US" sz="1000" b="1" dirty="0" err="1" smtClean="0"/>
              <a:t>funcției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monitorizate</a:t>
            </a:r>
            <a:r>
              <a:rPr lang="ro-RO" sz="1000" b="1" dirty="0" smtClean="0"/>
              <a:t> </a:t>
            </a:r>
            <a:r>
              <a:rPr lang="en-US" sz="1000" b="1" dirty="0" smtClean="0"/>
              <a:t>respective </a:t>
            </a:r>
            <a:r>
              <a:rPr lang="en-US" sz="1000" b="1" dirty="0" smtClean="0"/>
              <a:t>(</a:t>
            </a:r>
            <a:r>
              <a:rPr lang="en-US" sz="1000" b="1" dirty="0" err="1" smtClean="0"/>
              <a:t>parametrul</a:t>
            </a:r>
            <a:r>
              <a:rPr lang="ro-RO" sz="1000" b="1" dirty="0" smtClean="0"/>
              <a:t> </a:t>
            </a:r>
            <a:r>
              <a:rPr lang="fr-FR" sz="1000" b="1" dirty="0" err="1" smtClean="0"/>
              <a:t>asociat</a:t>
            </a:r>
            <a:r>
              <a:rPr lang="fr-FR" sz="1000" b="1" dirty="0" smtClean="0"/>
              <a:t> </a:t>
            </a:r>
            <a:r>
              <a:rPr lang="fr-FR" sz="1000" b="1" dirty="0" err="1" smtClean="0"/>
              <a:t>alarmei</a:t>
            </a:r>
            <a:r>
              <a:rPr lang="fr-FR" sz="1000" b="1" dirty="0" smtClean="0"/>
              <a:t> </a:t>
            </a:r>
            <a:r>
              <a:rPr lang="fr-FR" sz="1000" b="1" dirty="0" err="1" smtClean="0"/>
              <a:t>apare</a:t>
            </a:r>
            <a:r>
              <a:rPr lang="fr-FR" sz="1000" b="1" dirty="0" smtClean="0"/>
              <a:t> </a:t>
            </a:r>
            <a:r>
              <a:rPr lang="fr-FR" sz="1000" b="1" dirty="0" err="1" smtClean="0"/>
              <a:t>cu</a:t>
            </a:r>
            <a:r>
              <a:rPr lang="fr-FR" sz="1000" b="1" dirty="0" smtClean="0"/>
              <a:t> </a:t>
            </a:r>
            <a:r>
              <a:rPr lang="fr-FR" sz="1000" b="1" dirty="0" err="1" smtClean="0"/>
              <a:t>ro</a:t>
            </a:r>
            <a:r>
              <a:rPr lang="fr-FR" sz="1000" b="1" dirty="0" smtClean="0"/>
              <a:t>șu </a:t>
            </a:r>
            <a:r>
              <a:rPr lang="fr-FR" sz="1000" b="1" dirty="0" err="1" smtClean="0"/>
              <a:t>pe</a:t>
            </a:r>
            <a:r>
              <a:rPr lang="fr-FR" sz="1000" b="1" dirty="0" smtClean="0"/>
              <a:t> fond </a:t>
            </a:r>
            <a:r>
              <a:rPr lang="fr-FR" sz="1000" b="1" dirty="0" err="1" smtClean="0"/>
              <a:t>alb</a:t>
            </a:r>
            <a:r>
              <a:rPr lang="fr-FR" sz="1000" b="1" dirty="0" smtClean="0"/>
              <a:t>).</a:t>
            </a:r>
            <a:endParaRPr lang="en-US" sz="1000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45720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000" b="1" dirty="0" smtClean="0"/>
              <a:t>Atunci când o problemă apărută la unitatea X Series sau la un senzor conectat </a:t>
            </a:r>
            <a:r>
              <a:rPr lang="vi-VN" sz="1000" b="1" dirty="0" smtClean="0"/>
              <a:t>la</a:t>
            </a:r>
            <a:r>
              <a:rPr lang="ro-RO" sz="1000" b="1" dirty="0" smtClean="0"/>
              <a:t> </a:t>
            </a:r>
            <a:r>
              <a:rPr lang="vi-VN" sz="1000" b="1" dirty="0" smtClean="0"/>
              <a:t>aceasta</a:t>
            </a:r>
            <a:r>
              <a:rPr lang="ro-RO" sz="1000" b="1" dirty="0" smtClean="0"/>
              <a:t> </a:t>
            </a:r>
            <a:r>
              <a:rPr lang="vi-VN" sz="1000" b="1" dirty="0" smtClean="0"/>
              <a:t>declanșează </a:t>
            </a:r>
            <a:r>
              <a:rPr lang="vi-VN" sz="1000" b="1" dirty="0" smtClean="0"/>
              <a:t>o alertă, unitatea X Series afișează un mesaj de alertă (fundal galben, text negru) </a:t>
            </a:r>
            <a:r>
              <a:rPr lang="vi-VN" sz="1000" b="1" dirty="0" smtClean="0"/>
              <a:t>în</a:t>
            </a:r>
            <a:r>
              <a:rPr lang="ro-RO" sz="1000" b="1" dirty="0" smtClean="0"/>
              <a:t> </a:t>
            </a:r>
            <a:r>
              <a:rPr lang="pt-BR" sz="1000" b="1" dirty="0" smtClean="0"/>
              <a:t>plus </a:t>
            </a:r>
            <a:r>
              <a:rPr lang="pt-BR" sz="1000" b="1" dirty="0" smtClean="0"/>
              <a:t>față de emiterea alertei sonore pentru echipament.</a:t>
            </a:r>
            <a:endParaRPr lang="en-US" sz="1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Alarmele privind ritmurile care pun în pericol viața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858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vi-VN" sz="1400" b="1" dirty="0" smtClean="0"/>
              <a:t>Contorul de respirație afișează frecvența respiratorie calculată, în mod implicit, pe baza </a:t>
            </a:r>
            <a:r>
              <a:rPr lang="vi-VN" sz="1400" b="1" dirty="0" smtClean="0"/>
              <a:t>datelor</a:t>
            </a:r>
            <a:r>
              <a:rPr lang="ro-RO" sz="1400" b="1" dirty="0" smtClean="0"/>
              <a:t> </a:t>
            </a:r>
            <a:r>
              <a:rPr lang="vi-VN" sz="1400" b="1" dirty="0" smtClean="0"/>
              <a:t>furnizate </a:t>
            </a:r>
            <a:r>
              <a:rPr lang="vi-VN" sz="1400" b="1" dirty="0" smtClean="0"/>
              <a:t>de funcția de monitorizare a CO2 a unității. </a:t>
            </a:r>
            <a:r>
              <a:rPr lang="vi-VN" sz="1400" b="1" dirty="0" smtClean="0"/>
              <a:t>Dac</a:t>
            </a:r>
            <a:r>
              <a:rPr lang="ro-RO" sz="1400" b="1" dirty="0" smtClean="0"/>
              <a:t>ă </a:t>
            </a:r>
            <a:r>
              <a:rPr lang="vi-VN" sz="1400" b="1" dirty="0" smtClean="0"/>
              <a:t>monitorizarea </a:t>
            </a:r>
            <a:r>
              <a:rPr lang="vi-VN" sz="1400" b="1" dirty="0" smtClean="0"/>
              <a:t>CO2 nu </a:t>
            </a:r>
            <a:r>
              <a:rPr lang="vi-VN" sz="1400" b="1" dirty="0" smtClean="0"/>
              <a:t>este</a:t>
            </a:r>
            <a:r>
              <a:rPr lang="ro-RO" sz="1400" b="1" dirty="0" smtClean="0"/>
              <a:t> </a:t>
            </a:r>
            <a:r>
              <a:rPr lang="vi-VN" sz="1400" b="1" dirty="0" smtClean="0"/>
              <a:t>disponibilă</a:t>
            </a:r>
            <a:r>
              <a:rPr lang="vi-VN" sz="1400" b="1" dirty="0" smtClean="0"/>
              <a:t>, unitatea calculează frecvența respiratorie folosind </a:t>
            </a:r>
            <a:r>
              <a:rPr lang="vi-VN" sz="1400" b="1" i="1" dirty="0" smtClean="0"/>
              <a:t>pneumografia prin impedanță </a:t>
            </a:r>
            <a:r>
              <a:rPr lang="vi-VN" sz="1400" b="1" i="1" dirty="0" smtClean="0"/>
              <a:t>și</a:t>
            </a:r>
            <a:r>
              <a:rPr lang="ro-RO" sz="1400" b="1" i="1" dirty="0" smtClean="0"/>
              <a:t> </a:t>
            </a:r>
            <a:r>
              <a:rPr lang="vi-VN" sz="1400" b="1" dirty="0" smtClean="0"/>
              <a:t>o </a:t>
            </a:r>
            <a:r>
              <a:rPr lang="vi-VN" sz="1400" b="1" dirty="0" smtClean="0"/>
              <a:t>configurație specificată a electrozilor de ECG. Dacă monitorizarea ECG nu </a:t>
            </a:r>
            <a:r>
              <a:rPr lang="vi-VN" sz="1400" b="1" dirty="0" smtClean="0"/>
              <a:t>funcționează,</a:t>
            </a:r>
            <a:r>
              <a:rPr lang="ro-RO" sz="1400" b="1" dirty="0" smtClean="0"/>
              <a:t> </a:t>
            </a:r>
            <a:r>
              <a:rPr lang="it-IT" sz="1400" b="1" dirty="0" smtClean="0"/>
              <a:t>contorul Resp/BR </a:t>
            </a:r>
            <a:r>
              <a:rPr lang="it-IT" sz="1400" b="1" dirty="0" smtClean="0"/>
              <a:t>nu va afișa nicio valoare a frecvenței respiratorii</a:t>
            </a:r>
            <a:r>
              <a:rPr lang="it-IT" sz="1400" b="1" dirty="0" smtClean="0"/>
              <a:t>.</a:t>
            </a:r>
            <a:endParaRPr lang="ro-RO" sz="1400" b="1" dirty="0" smtClean="0"/>
          </a:p>
          <a:p>
            <a:r>
              <a:rPr lang="vi-VN" sz="1400" b="1" dirty="0" smtClean="0"/>
              <a:t>Pneumografia prin impedanță detectează efortul respirator pe baza </a:t>
            </a:r>
            <a:r>
              <a:rPr lang="vi-VN" sz="1400" b="1" dirty="0" smtClean="0"/>
              <a:t>modificărilor</a:t>
            </a:r>
            <a:r>
              <a:rPr lang="ro-RO" sz="1400" b="1" dirty="0" smtClean="0"/>
              <a:t> </a:t>
            </a:r>
            <a:r>
              <a:rPr lang="vi-VN" sz="1400" b="1" dirty="0" smtClean="0"/>
              <a:t>volumului </a:t>
            </a:r>
            <a:r>
              <a:rPr lang="vi-VN" sz="1400" b="1" dirty="0" smtClean="0"/>
              <a:t>toracic. Este, însă, posibil ca episoadele de apnee să nu fie detectate </a:t>
            </a:r>
            <a:r>
              <a:rPr lang="vi-VN" sz="1400" b="1" dirty="0" smtClean="0"/>
              <a:t>dacă</a:t>
            </a:r>
            <a:r>
              <a:rPr lang="ro-RO" sz="1400" b="1" dirty="0" smtClean="0"/>
              <a:t> </a:t>
            </a:r>
            <a:r>
              <a:rPr lang="vi-VN" sz="1400" b="1" dirty="0" smtClean="0"/>
              <a:t>efortul </a:t>
            </a:r>
            <a:r>
              <a:rPr lang="vi-VN" sz="1400" b="1" dirty="0" smtClean="0"/>
              <a:t>respirator continuă în timpul acestora. Supravegheați întotdeauna </a:t>
            </a:r>
            <a:r>
              <a:rPr lang="vi-VN" sz="1400" b="1" dirty="0" smtClean="0"/>
              <a:t>pacientul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și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setați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alarmele</a:t>
            </a:r>
            <a:r>
              <a:rPr lang="en-US" sz="1400" b="1" dirty="0" smtClean="0"/>
              <a:t> de SpO2 </a:t>
            </a:r>
            <a:r>
              <a:rPr lang="en-US" sz="1400" b="1" dirty="0" err="1" smtClean="0"/>
              <a:t>atunci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când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monitorizați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funcția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respiratorie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baza</a:t>
            </a:r>
            <a:r>
              <a:rPr lang="ro-RO" sz="1400" b="1" dirty="0" smtClean="0"/>
              <a:t> </a:t>
            </a:r>
            <a:r>
              <a:rPr lang="vi-VN" sz="1400" b="1" dirty="0" smtClean="0"/>
              <a:t>pneumografiei </a:t>
            </a:r>
            <a:r>
              <a:rPr lang="vi-VN" sz="1400" b="1" dirty="0" smtClean="0"/>
              <a:t>prin impedanță</a:t>
            </a:r>
            <a:r>
              <a:rPr lang="vi-VN" sz="1400" b="1" dirty="0" smtClean="0"/>
              <a:t>.</a:t>
            </a:r>
            <a:endParaRPr lang="ro-RO" sz="1400" b="1" dirty="0" smtClean="0"/>
          </a:p>
          <a:p>
            <a:r>
              <a:rPr lang="vi-VN" sz="1400" b="1" dirty="0" smtClean="0"/>
              <a:t>În cazul oricărui monitor care detectează efortul respirator folosind </a:t>
            </a:r>
            <a:r>
              <a:rPr lang="vi-VN" sz="1400" b="1" dirty="0" smtClean="0"/>
              <a:t>pneumografia</a:t>
            </a:r>
            <a:r>
              <a:rPr lang="ro-RO" sz="1400" b="1" dirty="0" smtClean="0"/>
              <a:t> </a:t>
            </a:r>
            <a:r>
              <a:rPr lang="vi-VN" sz="1400" b="1" dirty="0" smtClean="0"/>
              <a:t>prin </a:t>
            </a:r>
            <a:r>
              <a:rPr lang="vi-VN" sz="1400" b="1" dirty="0" smtClean="0"/>
              <a:t>impedanță, există riscul ca episoadele de apnee să nu fie detectate din </a:t>
            </a:r>
            <a:r>
              <a:rPr lang="vi-VN" sz="1400" b="1" dirty="0" smtClean="0"/>
              <a:t>cauza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artefactelor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produse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mișcarea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pacientului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vibrațiile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saltelei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antiapneice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sau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utilizarea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instrumentelor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electrocauterizare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Supravegheați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întotdeauna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pacientul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și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setați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alarmele</a:t>
            </a:r>
            <a:r>
              <a:rPr lang="en-US" sz="1400" b="1" dirty="0" smtClean="0"/>
              <a:t> de SpO2 </a:t>
            </a:r>
            <a:r>
              <a:rPr lang="en-US" sz="1400" b="1" dirty="0" err="1" smtClean="0"/>
              <a:t>atunci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când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monitorizați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funcția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respiratorie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baza</a:t>
            </a:r>
            <a:r>
              <a:rPr lang="ro-RO" sz="1400" b="1" dirty="0" smtClean="0"/>
              <a:t> </a:t>
            </a:r>
            <a:r>
              <a:rPr lang="vi-VN" sz="1400" b="1" dirty="0" smtClean="0"/>
              <a:t>pneumografiei </a:t>
            </a:r>
            <a:r>
              <a:rPr lang="vi-VN" sz="1400" b="1" dirty="0" smtClean="0"/>
              <a:t>prin impedanță</a:t>
            </a:r>
            <a:r>
              <a:rPr lang="vi-VN" sz="1400" b="1" dirty="0" smtClean="0"/>
              <a:t>.</a:t>
            </a:r>
            <a:r>
              <a:rPr lang="ro-RO" sz="1400" b="1" dirty="0" smtClean="0"/>
              <a:t> </a:t>
            </a:r>
          </a:p>
          <a:p>
            <a:r>
              <a:rPr lang="vi-VN" sz="1400" b="1" dirty="0" smtClean="0"/>
              <a:t>• </a:t>
            </a:r>
            <a:r>
              <a:rPr lang="vi-VN" sz="1400" b="1" dirty="0" smtClean="0"/>
              <a:t>Dată fiind sensibilitatea acestei metode la mișcare și vibrații, utilizarea </a:t>
            </a:r>
            <a:r>
              <a:rPr lang="vi-VN" sz="1400" b="1" dirty="0" smtClean="0"/>
              <a:t>pneumografiei</a:t>
            </a:r>
            <a:r>
              <a:rPr lang="ro-RO" sz="1400" b="1" dirty="0" smtClean="0"/>
              <a:t> </a:t>
            </a:r>
            <a:r>
              <a:rPr lang="vi-VN" sz="1400" b="1" dirty="0" smtClean="0"/>
              <a:t>prin </a:t>
            </a:r>
            <a:r>
              <a:rPr lang="vi-VN" sz="1400" b="1" dirty="0" smtClean="0"/>
              <a:t>impedanță în timpul transportului pacienților poate fi nerecomandată</a:t>
            </a:r>
            <a:r>
              <a:rPr lang="vi-VN" sz="1400" b="1" dirty="0" smtClean="0"/>
              <a:t>.</a:t>
            </a:r>
            <a:endParaRPr lang="ro-RO" sz="1400" b="1" dirty="0" smtClean="0"/>
          </a:p>
          <a:p>
            <a:r>
              <a:rPr lang="vi-VN" sz="1400" b="1" dirty="0" smtClean="0"/>
              <a:t>Pneumografia prin impedanță </a:t>
            </a:r>
            <a:r>
              <a:rPr lang="vi-VN" sz="1400" b="1" i="1" dirty="0" smtClean="0"/>
              <a:t>nu este recomandată pentru pacienții cu </a:t>
            </a:r>
            <a:r>
              <a:rPr lang="vi-VN" sz="1400" b="1" i="1" dirty="0" smtClean="0"/>
              <a:t>stimulator</a:t>
            </a:r>
            <a:r>
              <a:rPr lang="ro-RO" sz="1400" b="1" i="1" dirty="0" smtClean="0"/>
              <a:t> </a:t>
            </a:r>
            <a:r>
              <a:rPr lang="en-US" sz="1400" b="1" dirty="0" smtClean="0"/>
              <a:t>cardiac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deoarece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impulsurile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stimulare</a:t>
            </a:r>
            <a:r>
              <a:rPr lang="en-US" sz="1400" b="1" dirty="0" smtClean="0"/>
              <a:t> pot </a:t>
            </a:r>
            <a:r>
              <a:rPr lang="en-US" sz="1400" b="1" dirty="0" err="1" smtClean="0"/>
              <a:t>fi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interpretate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incorect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drept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respirații</a:t>
            </a:r>
            <a:r>
              <a:rPr lang="en-US" sz="1400" b="1" dirty="0" smtClean="0"/>
              <a:t>.</a:t>
            </a:r>
          </a:p>
          <a:p>
            <a:r>
              <a:rPr lang="vi-VN" sz="1400" b="1" dirty="0" smtClean="0"/>
              <a:t>• Pneumografia prin impedanță nu este recomandată în timpul ventilației de înaltă frecvență.</a:t>
            </a:r>
          </a:p>
          <a:p>
            <a:r>
              <a:rPr lang="vi-VN" sz="1400" b="1" dirty="0" smtClean="0"/>
              <a:t>• Deoarece pneumografia prin impedanță și canalul ECG utilizează aceleași </a:t>
            </a:r>
            <a:r>
              <a:rPr lang="vi-VN" sz="1400" b="1" dirty="0" smtClean="0"/>
              <a:t>derivații,</a:t>
            </a:r>
            <a:r>
              <a:rPr lang="ro-RO" sz="1400" b="1" dirty="0" smtClean="0"/>
              <a:t> </a:t>
            </a:r>
            <a:r>
              <a:rPr lang="vi-VN" sz="1400" b="1" dirty="0" smtClean="0"/>
              <a:t>unitatea </a:t>
            </a:r>
            <a:r>
              <a:rPr lang="vi-VN" sz="1400" b="1" dirty="0" smtClean="0"/>
              <a:t>X Series determină care dintre semnale reprezintă artefacte </a:t>
            </a:r>
            <a:r>
              <a:rPr lang="vi-VN" sz="1400" b="1" dirty="0" smtClean="0"/>
              <a:t>cardiovasculare</a:t>
            </a:r>
            <a:r>
              <a:rPr lang="ro-RO" sz="1400" b="1" dirty="0" smtClean="0"/>
              <a:t> </a:t>
            </a:r>
            <a:r>
              <a:rPr lang="vi-VN" sz="1400" b="1" dirty="0" smtClean="0"/>
              <a:t>și </a:t>
            </a:r>
            <a:r>
              <a:rPr lang="vi-VN" sz="1400" b="1" dirty="0" smtClean="0"/>
              <a:t>care sunt rezultatul efortului respirator. Dacă frecvența respiratorie diferă </a:t>
            </a:r>
            <a:r>
              <a:rPr lang="vi-VN" sz="1400" b="1" dirty="0" smtClean="0"/>
              <a:t>de</a:t>
            </a:r>
            <a:r>
              <a:rPr lang="ro-RO" sz="1400" b="1" dirty="0" smtClean="0"/>
              <a:t> </a:t>
            </a:r>
            <a:r>
              <a:rPr lang="vi-VN" sz="1400" b="1" dirty="0" smtClean="0"/>
              <a:t>ritmul </a:t>
            </a:r>
            <a:r>
              <a:rPr lang="vi-VN" sz="1400" b="1" dirty="0" smtClean="0"/>
              <a:t>cardiac cu mai puțin de cinci la sută, este posibil</a:t>
            </a:r>
            <a:endParaRPr lang="en-US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Contorul de frecvență respiratorie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 smtClean="0"/>
              <a:t>Măsurarea respirației cu ajutorul pneumografiei prin impedanță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65250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90800"/>
            <a:ext cx="1676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077200" cy="4343400"/>
          </a:xfrm>
        </p:spPr>
        <p:txBody>
          <a:bodyPr/>
          <a:lstStyle/>
          <a:p>
            <a:r>
              <a:rPr lang="vi-VN" dirty="0" smtClean="0"/>
              <a:t>Contorul de ritm cardiac afișează ritmul cardiac calculat pe baza datelor furnizate de funcția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vi-VN" dirty="0" smtClean="0"/>
              <a:t>monitorizare </a:t>
            </a:r>
            <a:r>
              <a:rPr lang="vi-VN" dirty="0" smtClean="0"/>
              <a:t>ECG (setare implicită) sau de o funcție de monitorizare specificată de dvs</a:t>
            </a:r>
            <a:r>
              <a:rPr lang="vi-VN" dirty="0" smtClean="0"/>
              <a:t>.</a:t>
            </a:r>
            <a:endParaRPr lang="ro-RO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Contorul</a:t>
            </a:r>
            <a:r>
              <a:rPr lang="en-US" dirty="0" smtClean="0"/>
              <a:t> de </a:t>
            </a:r>
            <a:r>
              <a:rPr lang="en-US" dirty="0" err="1" smtClean="0"/>
              <a:t>ritm</a:t>
            </a:r>
            <a:r>
              <a:rPr lang="en-US" dirty="0" smtClean="0"/>
              <a:t> cardiac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733800"/>
            <a:ext cx="1257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245291"/>
          </a:xfrm>
        </p:spPr>
        <p:txBody>
          <a:bodyPr/>
          <a:lstStyle/>
          <a:p>
            <a:r>
              <a:rPr lang="vi-VN" dirty="0" smtClean="0"/>
              <a:t>Pentru a monitoriza temperatura cu ajutorul unității X Series, procedați după cum urmează:</a:t>
            </a:r>
          </a:p>
          <a:p>
            <a:r>
              <a:rPr lang="pt-BR" dirty="0" smtClean="0"/>
              <a:t>1. Alegeți sonda de temperatură și aplicați-o pe corpul pacientului.</a:t>
            </a:r>
          </a:p>
          <a:p>
            <a:r>
              <a:rPr lang="vi-VN" dirty="0" smtClean="0"/>
              <a:t>2. Conectați sonda de temperatură la unitatea X Series.</a:t>
            </a:r>
          </a:p>
          <a:p>
            <a:r>
              <a:rPr lang="vi-VN" dirty="0" smtClean="0"/>
              <a:t>3. Configurați alarmele și setările de temperatură (dacă alarmele și setările curente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vi-VN" dirty="0" smtClean="0"/>
              <a:t>temperatură </a:t>
            </a:r>
            <a:r>
              <a:rPr lang="vi-VN" dirty="0" smtClean="0"/>
              <a:t>nu sunt adecvate).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Monitorizarea</a:t>
            </a:r>
            <a:r>
              <a:rPr lang="en-US" dirty="0" smtClean="0"/>
              <a:t> </a:t>
            </a:r>
            <a:r>
              <a:rPr lang="en-US" dirty="0" err="1" smtClean="0"/>
              <a:t>temperaturii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6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Funcția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defibrilator</a:t>
            </a:r>
            <a:endParaRPr lang="ro-RO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dirty="0" smtClean="0"/>
              <a:t>- </a:t>
            </a:r>
            <a:r>
              <a:rPr lang="en-US" b="1" dirty="0" err="1" smtClean="0"/>
              <a:t>Unitatea</a:t>
            </a:r>
            <a:r>
              <a:rPr lang="en-US" b="1" dirty="0" smtClean="0"/>
              <a:t> X Series </a:t>
            </a:r>
            <a:r>
              <a:rPr lang="en-US" dirty="0" err="1" smtClean="0"/>
              <a:t>conține</a:t>
            </a:r>
            <a:r>
              <a:rPr lang="en-US" dirty="0" smtClean="0"/>
              <a:t> un </a:t>
            </a:r>
            <a:r>
              <a:rPr lang="en-US" dirty="0" err="1" smtClean="0"/>
              <a:t>defibrilator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curent</a:t>
            </a:r>
            <a:r>
              <a:rPr lang="en-US" dirty="0" smtClean="0"/>
              <a:t> </a:t>
            </a:r>
            <a:r>
              <a:rPr lang="en-US" dirty="0" err="1" smtClean="0"/>
              <a:t>continuu</a:t>
            </a:r>
            <a:r>
              <a:rPr lang="en-US" dirty="0" smtClean="0"/>
              <a:t> (c.c.) </a:t>
            </a:r>
            <a:r>
              <a:rPr lang="en-US" dirty="0" err="1" smtClean="0"/>
              <a:t>capabil</a:t>
            </a:r>
            <a:r>
              <a:rPr lang="en-US" dirty="0" smtClean="0"/>
              <a:t> de a </a:t>
            </a:r>
            <a:r>
              <a:rPr lang="en-US" dirty="0" err="1" smtClean="0"/>
              <a:t>administra</a:t>
            </a:r>
            <a:r>
              <a:rPr lang="ro-RO" dirty="0" smtClean="0"/>
              <a:t> </a:t>
            </a:r>
            <a:r>
              <a:rPr lang="vi-VN" dirty="0" smtClean="0"/>
              <a:t>niveluri </a:t>
            </a:r>
            <a:r>
              <a:rPr lang="vi-VN" dirty="0" smtClean="0"/>
              <a:t>de energie de până la 200 de jouli. Acesta poate fi utilizat în modul sincron </a:t>
            </a:r>
            <a:r>
              <a:rPr lang="vi-VN" dirty="0" smtClean="0"/>
              <a:t>pentru</a:t>
            </a:r>
            <a:r>
              <a:rPr lang="ro-RO" dirty="0" smtClean="0"/>
              <a:t> </a:t>
            </a:r>
            <a:r>
              <a:rPr lang="vi-VN" dirty="0" smtClean="0"/>
              <a:t>cardioversia </a:t>
            </a:r>
            <a:r>
              <a:rPr lang="vi-VN" dirty="0" smtClean="0"/>
              <a:t>sincronă, caz în care va utiliza undele R ale pacientului ca referință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vi-VN" dirty="0" smtClean="0"/>
              <a:t>sincronizare</a:t>
            </a:r>
            <a:r>
              <a:rPr lang="vi-VN" dirty="0" smtClean="0"/>
              <a:t>. </a:t>
            </a:r>
            <a:endParaRPr lang="ro-RO" dirty="0" smtClean="0"/>
          </a:p>
          <a:p>
            <a:r>
              <a:rPr lang="vi-VN" dirty="0" smtClean="0"/>
              <a:t>Pentru </a:t>
            </a:r>
            <a:r>
              <a:rPr lang="vi-VN" dirty="0" smtClean="0"/>
              <a:t>defibrilare, unitatea utilizează padele sau electrozi de unică folosință, </a:t>
            </a:r>
            <a:r>
              <a:rPr lang="vi-VN" dirty="0" smtClean="0"/>
              <a:t>cu</a:t>
            </a:r>
            <a:r>
              <a:rPr lang="ro-RO" dirty="0" smtClean="0"/>
              <a:t> </a:t>
            </a:r>
            <a:r>
              <a:rPr lang="en-US" dirty="0" smtClean="0"/>
              <a:t>gel </a:t>
            </a:r>
            <a:r>
              <a:rPr lang="en-US" dirty="0" err="1" smtClean="0"/>
              <a:t>aplicat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prealabil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Funcțiile</a:t>
            </a:r>
            <a:r>
              <a:rPr lang="en-US" dirty="0" smtClean="0"/>
              <a:t> </a:t>
            </a:r>
            <a:r>
              <a:rPr lang="en-US" dirty="0" err="1" smtClean="0"/>
              <a:t>produsului</a:t>
            </a:r>
            <a:r>
              <a:rPr lang="en-US" dirty="0" smtClean="0"/>
              <a:t> X 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Unitatea X Series stochează permanent informații într-un jurnal de cazuri cu divulgare </a:t>
            </a:r>
            <a:r>
              <a:rPr lang="vi-VN" dirty="0" smtClean="0"/>
              <a:t>total</a:t>
            </a:r>
            <a:r>
              <a:rPr lang="ro-RO" dirty="0" smtClean="0"/>
              <a:t> </a:t>
            </a:r>
            <a:r>
              <a:rPr lang="vi-VN" dirty="0" smtClean="0"/>
              <a:t>pentru </a:t>
            </a:r>
            <a:r>
              <a:rPr lang="vi-VN" dirty="0" smtClean="0"/>
              <a:t>pacientul monitorizat. Unitatea X Series poate stoca până la 150 de cazuri cu </a:t>
            </a:r>
            <a:r>
              <a:rPr lang="vi-VN" dirty="0" smtClean="0"/>
              <a:t>divulgare</a:t>
            </a:r>
            <a:r>
              <a:rPr lang="ro-RO" dirty="0" smtClean="0"/>
              <a:t> </a:t>
            </a:r>
            <a:r>
              <a:rPr lang="vi-VN" dirty="0" smtClean="0"/>
              <a:t>totală </a:t>
            </a:r>
            <a:r>
              <a:rPr lang="vi-VN" dirty="0" smtClean="0"/>
              <a:t>care conțin evenimente de tratament, evoluții, forme de undă ECG și alte forme de </a:t>
            </a:r>
            <a:r>
              <a:rPr lang="vi-VN" dirty="0" smtClean="0"/>
              <a:t>undă</a:t>
            </a:r>
            <a:r>
              <a:rPr lang="ro-RO" dirty="0" smtClean="0"/>
              <a:t> </a:t>
            </a:r>
            <a:r>
              <a:rPr lang="vi-VN" dirty="0" smtClean="0"/>
              <a:t>continue</a:t>
            </a:r>
            <a:r>
              <a:rPr lang="vi-VN" dirty="0" smtClean="0"/>
              <a:t>, capturi de monitorizare și evenimente, precum și capturi cu 12 derivații, împreună </a:t>
            </a:r>
            <a:r>
              <a:rPr lang="vi-VN" dirty="0" smtClean="0"/>
              <a:t>cu</a:t>
            </a:r>
            <a:r>
              <a:rPr lang="ro-RO" dirty="0" smtClean="0"/>
              <a:t> </a:t>
            </a:r>
            <a:r>
              <a:rPr lang="en-US" dirty="0" err="1" smtClean="0"/>
              <a:t>analizele</a:t>
            </a:r>
            <a:r>
              <a:rPr lang="en-US" dirty="0" smtClean="0"/>
              <a:t> </a:t>
            </a:r>
            <a:r>
              <a:rPr lang="en-US" dirty="0" err="1" smtClean="0"/>
              <a:t>aferente</a:t>
            </a:r>
            <a:r>
              <a:rPr lang="en-US" dirty="0" smtClean="0"/>
              <a:t>. </a:t>
            </a:r>
            <a:r>
              <a:rPr lang="en-US" dirty="0" err="1" smtClean="0"/>
              <a:t>Unitatea</a:t>
            </a:r>
            <a:r>
              <a:rPr lang="en-US" dirty="0" smtClean="0"/>
              <a:t> X Series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stoca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puțin</a:t>
            </a:r>
            <a:r>
              <a:rPr lang="en-US" dirty="0" smtClean="0"/>
              <a:t> </a:t>
            </a:r>
            <a:r>
              <a:rPr lang="en-US" dirty="0" err="1" smtClean="0"/>
              <a:t>informațiile</a:t>
            </a:r>
            <a:r>
              <a:rPr lang="en-US" dirty="0" smtClean="0"/>
              <a:t> de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• 32 de </a:t>
            </a:r>
            <a:r>
              <a:rPr lang="en-US" b="1" dirty="0" err="1" smtClean="0"/>
              <a:t>capturi</a:t>
            </a:r>
            <a:r>
              <a:rPr lang="en-US" b="1" dirty="0" smtClean="0"/>
              <a:t> de monitor</a:t>
            </a:r>
          </a:p>
          <a:p>
            <a:r>
              <a:rPr lang="en-US" b="1" dirty="0" smtClean="0"/>
              <a:t>• 500 de </a:t>
            </a:r>
            <a:r>
              <a:rPr lang="en-US" b="1" dirty="0" err="1" smtClean="0"/>
              <a:t>evenimente</a:t>
            </a:r>
            <a:r>
              <a:rPr lang="en-US" b="1" dirty="0" smtClean="0"/>
              <a:t> non-ECG</a:t>
            </a:r>
          </a:p>
          <a:p>
            <a:r>
              <a:rPr lang="vi-VN" b="1" dirty="0" smtClean="0"/>
              <a:t>• 24 de ore de semnal ECG continuu (4 forme de undă), capnografie, IBP (3 canale) </a:t>
            </a:r>
            <a:r>
              <a:rPr lang="vi-VN" b="1" dirty="0" smtClean="0"/>
              <a:t>și</a:t>
            </a:r>
            <a:r>
              <a:rPr lang="ro-RO" b="1" dirty="0" smtClean="0"/>
              <a:t> </a:t>
            </a:r>
            <a:r>
              <a:rPr lang="vi-VN" dirty="0" smtClean="0"/>
              <a:t>impedanță </a:t>
            </a:r>
            <a:r>
              <a:rPr lang="vi-VN" dirty="0" smtClean="0"/>
              <a:t>a </a:t>
            </a:r>
            <a:r>
              <a:rPr lang="vi-VN" dirty="0" smtClean="0"/>
              <a:t>discurilor</a:t>
            </a:r>
            <a:r>
              <a:rPr lang="ro-RO" dirty="0" smtClean="0"/>
              <a:t>. </a:t>
            </a:r>
          </a:p>
          <a:p>
            <a:endParaRPr lang="ro-RO" dirty="0" smtClean="0"/>
          </a:p>
          <a:p>
            <a:r>
              <a:rPr lang="en-US" dirty="0" err="1" smtClean="0"/>
              <a:t>Informațiile</a:t>
            </a:r>
            <a:r>
              <a:rPr lang="en-US" dirty="0" smtClean="0"/>
              <a:t> </a:t>
            </a:r>
            <a:r>
              <a:rPr lang="en-US" dirty="0" err="1" smtClean="0"/>
              <a:t>stocate</a:t>
            </a:r>
            <a:r>
              <a:rPr lang="en-US" dirty="0" smtClean="0"/>
              <a:t> </a:t>
            </a:r>
            <a:r>
              <a:rPr lang="en-US" dirty="0" err="1" smtClean="0"/>
              <a:t>efectiv</a:t>
            </a:r>
            <a:r>
              <a:rPr lang="en-US" dirty="0" smtClean="0"/>
              <a:t> </a:t>
            </a:r>
            <a:r>
              <a:rPr lang="en-US" dirty="0" err="1" smtClean="0"/>
              <a:t>depind</a:t>
            </a:r>
            <a:r>
              <a:rPr lang="en-US" dirty="0" smtClean="0"/>
              <a:t> de </a:t>
            </a:r>
            <a:r>
              <a:rPr lang="en-US" dirty="0" err="1" smtClean="0"/>
              <a:t>modul</a:t>
            </a:r>
            <a:r>
              <a:rPr lang="en-US" dirty="0" smtClean="0"/>
              <a:t> de </a:t>
            </a:r>
            <a:r>
              <a:rPr lang="en-US" dirty="0" err="1" smtClean="0"/>
              <a:t>utilizare</a:t>
            </a:r>
            <a:r>
              <a:rPr lang="en-US" dirty="0" smtClean="0"/>
              <a:t>. De </a:t>
            </a:r>
            <a:r>
              <a:rPr lang="en-US" dirty="0" err="1" smtClean="0"/>
              <a:t>asemenea</a:t>
            </a:r>
            <a:r>
              <a:rPr lang="en-US" dirty="0" smtClean="0"/>
              <a:t>, </a:t>
            </a:r>
            <a:r>
              <a:rPr lang="en-US" dirty="0" err="1" smtClean="0"/>
              <a:t>combinația</a:t>
            </a:r>
            <a:r>
              <a:rPr lang="en-US" dirty="0" smtClean="0"/>
              <a:t> de </a:t>
            </a:r>
            <a:r>
              <a:rPr lang="en-US" dirty="0" smtClean="0"/>
              <a:t>date</a:t>
            </a:r>
            <a:r>
              <a:rPr lang="ro-RO" dirty="0" smtClean="0"/>
              <a:t> </a:t>
            </a:r>
            <a:r>
              <a:rPr lang="vi-VN" dirty="0" smtClean="0"/>
              <a:t>stocate </a:t>
            </a:r>
            <a:r>
              <a:rPr lang="vi-VN" dirty="0" smtClean="0"/>
              <a:t>pentru forma de undă continuă depind de configurarea setărilor de înregistrare </a:t>
            </a:r>
            <a:r>
              <a:rPr lang="vi-VN" dirty="0" smtClean="0"/>
              <a:t>a</a:t>
            </a:r>
            <a:r>
              <a:rPr lang="ro-RO" dirty="0" smtClean="0"/>
              <a:t> </a:t>
            </a:r>
            <a:r>
              <a:rPr lang="vi-VN" dirty="0" smtClean="0"/>
              <a:t>formelor </a:t>
            </a:r>
            <a:r>
              <a:rPr lang="vi-VN" dirty="0" smtClean="0"/>
              <a:t>de undă din meniul Supervizor</a:t>
            </a:r>
            <a:r>
              <a:rPr lang="vi-VN" dirty="0" smtClean="0"/>
              <a:t>.</a:t>
            </a:r>
            <a:endParaRPr lang="ro-RO" dirty="0" smtClean="0"/>
          </a:p>
          <a:p>
            <a:endParaRPr lang="vi-VN" dirty="0" smtClean="0"/>
          </a:p>
          <a:p>
            <a:r>
              <a:rPr lang="vi-VN" b="1" dirty="0" smtClean="0"/>
              <a:t>Notă: Unitatea X Series păstrează cazurile stocate chiar și după oprirea acesteia </a:t>
            </a:r>
            <a:r>
              <a:rPr lang="vi-VN" b="1" dirty="0" smtClean="0"/>
              <a:t>sau</a:t>
            </a:r>
            <a:r>
              <a:rPr lang="ro-RO" b="1" dirty="0" smtClean="0"/>
              <a:t> </a:t>
            </a:r>
            <a:r>
              <a:rPr lang="en-US" dirty="0" err="1" smtClean="0"/>
              <a:t>deconectarea</a:t>
            </a:r>
            <a:r>
              <a:rPr lang="en-US" dirty="0" smtClean="0"/>
              <a:t> </a:t>
            </a:r>
            <a:r>
              <a:rPr lang="en-US" dirty="0" err="1" smtClean="0"/>
              <a:t>adaptorului</a:t>
            </a:r>
            <a:r>
              <a:rPr lang="en-US" dirty="0" smtClean="0"/>
              <a:t> </a:t>
            </a:r>
            <a:r>
              <a:rPr lang="en-US" dirty="0" err="1" smtClean="0"/>
              <a:t>auxiliar</a:t>
            </a:r>
            <a:r>
              <a:rPr lang="en-US" dirty="0" smtClean="0"/>
              <a:t> de </a:t>
            </a:r>
            <a:r>
              <a:rPr lang="en-US" dirty="0" err="1" smtClean="0"/>
              <a:t>alimentare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Stocarea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Apăsați butonul Captură ( ) de pe panoul frontal pentru a captura date numerice și forme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vi-VN" dirty="0" smtClean="0"/>
              <a:t>undă </a:t>
            </a:r>
            <a:r>
              <a:rPr lang="vi-VN" dirty="0" smtClean="0"/>
              <a:t>ale pacientului pe un interval de 24 de secunde. Unitatea capturează cele 12 </a:t>
            </a:r>
            <a:r>
              <a:rPr lang="vi-VN" dirty="0" smtClean="0"/>
              <a:t>secunde</a:t>
            </a:r>
            <a:r>
              <a:rPr lang="ro-RO" dirty="0" smtClean="0"/>
              <a:t> </a:t>
            </a:r>
            <a:r>
              <a:rPr lang="vi-VN" dirty="0" smtClean="0"/>
              <a:t>anterioare </a:t>
            </a:r>
            <a:r>
              <a:rPr lang="vi-VN" dirty="0" smtClean="0"/>
              <a:t>și cele 12 secunde ulterioare apăsării butonului.</a:t>
            </a:r>
          </a:p>
          <a:p>
            <a:r>
              <a:rPr lang="en-US" dirty="0" err="1" smtClean="0"/>
              <a:t>Unitatea</a:t>
            </a:r>
            <a:r>
              <a:rPr lang="en-US" dirty="0" smtClean="0"/>
              <a:t> X Series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stoca</a:t>
            </a:r>
            <a:r>
              <a:rPr lang="en-US" dirty="0" smtClean="0"/>
              <a:t> minimum 32 de </a:t>
            </a:r>
            <a:r>
              <a:rPr lang="en-US" dirty="0" err="1" smtClean="0"/>
              <a:t>capturi</a:t>
            </a:r>
            <a:r>
              <a:rPr lang="en-US" dirty="0" smtClean="0"/>
              <a:t>, </a:t>
            </a:r>
            <a:r>
              <a:rPr lang="en-US" dirty="0" err="1" smtClean="0"/>
              <a:t>inclusiv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Capturi</a:t>
            </a:r>
            <a:r>
              <a:rPr lang="en-US" b="1" dirty="0" smtClean="0"/>
              <a:t> de monitor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Capturi</a:t>
            </a:r>
            <a:r>
              <a:rPr lang="en-US" b="1" dirty="0" smtClean="0"/>
              <a:t> de </a:t>
            </a:r>
            <a:r>
              <a:rPr lang="en-US" b="1" dirty="0" err="1" smtClean="0"/>
              <a:t>defibrilator</a:t>
            </a:r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 err="1" smtClean="0"/>
              <a:t>Capturi</a:t>
            </a:r>
            <a:r>
              <a:rPr lang="en-US" b="1" dirty="0" smtClean="0"/>
              <a:t> de </a:t>
            </a:r>
            <a:r>
              <a:rPr lang="en-US" b="1" dirty="0" err="1" smtClean="0"/>
              <a:t>tratament</a:t>
            </a:r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 err="1" smtClean="0"/>
              <a:t>Capturi</a:t>
            </a:r>
            <a:r>
              <a:rPr lang="en-US" b="1" dirty="0" smtClean="0"/>
              <a:t> de stimulator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Capturi</a:t>
            </a:r>
            <a:r>
              <a:rPr lang="en-US" b="1" dirty="0" smtClean="0"/>
              <a:t> de </a:t>
            </a:r>
            <a:r>
              <a:rPr lang="en-US" b="1" dirty="0" err="1" smtClean="0"/>
              <a:t>alarme</a:t>
            </a:r>
            <a:endParaRPr lang="en-US" b="1" dirty="0" smtClean="0"/>
          </a:p>
          <a:p>
            <a:r>
              <a:rPr lang="pt-BR" b="1" dirty="0" smtClean="0"/>
              <a:t>• Capturi de tip Ritm de prezentare</a:t>
            </a:r>
          </a:p>
          <a:p>
            <a:r>
              <a:rPr lang="vi-VN" b="1" dirty="0" smtClean="0"/>
              <a:t>Notă: Capturile de tip Ritm de prezentare sunt efectuate la inițierea cazului unui pacient nou.</a:t>
            </a:r>
          </a:p>
          <a:p>
            <a:r>
              <a:rPr lang="vi-VN" dirty="0" smtClean="0"/>
              <a:t>Captura nu va fi repetată dacă unitatea este oprită tip de mai puțin de două minute.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Obținerea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capturi</a:t>
            </a:r>
            <a:r>
              <a:rPr lang="en-US" dirty="0" smtClean="0"/>
              <a:t> de date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r>
              <a:rPr lang="vi-VN" dirty="0" smtClean="0"/>
              <a:t>Puteți transfera de pe unitate un jurnal cu divulgare totală cu datele pacientului folosind </a:t>
            </a:r>
            <a:r>
              <a:rPr lang="vi-VN" dirty="0" smtClean="0"/>
              <a:t>un</a:t>
            </a:r>
            <a:r>
              <a:rPr lang="ro-RO" dirty="0" smtClean="0"/>
              <a:t> </a:t>
            </a:r>
            <a:r>
              <a:rPr lang="en-US" dirty="0" err="1" smtClean="0"/>
              <a:t>dispozitiv</a:t>
            </a:r>
            <a:r>
              <a:rPr lang="en-US" dirty="0" smtClean="0"/>
              <a:t> </a:t>
            </a:r>
            <a:r>
              <a:rPr lang="en-US" dirty="0" smtClean="0"/>
              <a:t>de transfer USB.</a:t>
            </a:r>
          </a:p>
          <a:p>
            <a:r>
              <a:rPr lang="vi-VN" dirty="0" smtClean="0"/>
              <a:t>Înainte de a începe, conectați un dispozitiv USB la portul pentru dispozitive USB al </a:t>
            </a:r>
            <a:r>
              <a:rPr lang="vi-VN" dirty="0" smtClean="0"/>
              <a:t>unității</a:t>
            </a:r>
            <a:r>
              <a:rPr lang="ro-RO" dirty="0" smtClean="0"/>
              <a:t> </a:t>
            </a:r>
            <a:r>
              <a:rPr lang="en-US" dirty="0" smtClean="0"/>
              <a:t>X </a:t>
            </a:r>
            <a:r>
              <a:rPr lang="en-US" dirty="0" smtClean="0"/>
              <a:t>Series.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Transferul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un </a:t>
            </a:r>
            <a:r>
              <a:rPr lang="en-US" dirty="0" err="1" smtClean="0"/>
              <a:t>dispozitiv</a:t>
            </a:r>
            <a:r>
              <a:rPr lang="en-US" dirty="0" smtClean="0"/>
              <a:t> USB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052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2766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sistemele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configurat</a:t>
            </a:r>
            <a:r>
              <a:rPr lang="en-US" dirty="0" smtClean="0"/>
              <a:t> un server Mobile Streaming, </a:t>
            </a:r>
            <a:r>
              <a:rPr lang="en-US" dirty="0" err="1" smtClean="0"/>
              <a:t>unitatea</a:t>
            </a:r>
            <a:r>
              <a:rPr lang="en-US" dirty="0" smtClean="0"/>
              <a:t> X Series se </a:t>
            </a:r>
            <a:r>
              <a:rPr lang="en-US" dirty="0" err="1" smtClean="0"/>
              <a:t>poate</a:t>
            </a:r>
            <a:r>
              <a:rPr lang="ro-RO" dirty="0" smtClean="0"/>
              <a:t> </a:t>
            </a:r>
            <a:r>
              <a:rPr lang="vi-VN" dirty="0" smtClean="0"/>
              <a:t>conecta </a:t>
            </a:r>
            <a:r>
              <a:rPr lang="vi-VN" dirty="0" smtClean="0"/>
              <a:t>pentru a transmite formele de undă și datele fiziologice ale pacientului monitorizat.</a:t>
            </a:r>
          </a:p>
          <a:p>
            <a:r>
              <a:rPr lang="vi-VN" dirty="0" smtClean="0"/>
              <a:t>Această informație poate fi vizualizată de către un utilizator aflat la distanță, prin </a:t>
            </a:r>
            <a:r>
              <a:rPr lang="vi-VN" dirty="0" smtClean="0"/>
              <a:t>intermediul</a:t>
            </a:r>
            <a:r>
              <a:rPr lang="ro-RO" dirty="0" smtClean="0"/>
              <a:t> </a:t>
            </a:r>
            <a:r>
              <a:rPr lang="en-US" dirty="0" err="1" smtClean="0"/>
              <a:t>aplicației</a:t>
            </a:r>
            <a:r>
              <a:rPr lang="en-US" dirty="0" smtClean="0"/>
              <a:t>-client </a:t>
            </a:r>
            <a:r>
              <a:rPr lang="en-US" dirty="0" smtClean="0"/>
              <a:t>ZOLL Mobile Streaming.</a:t>
            </a:r>
          </a:p>
          <a:p>
            <a:r>
              <a:rPr lang="it-IT" dirty="0" smtClean="0"/>
              <a:t>Utilizatorul aflat la distanță poate:</a:t>
            </a:r>
          </a:p>
          <a:p>
            <a:r>
              <a:rPr lang="vi-VN" b="1" dirty="0" smtClean="0"/>
              <a:t>• vizualiza primele două forme de undă ale pacientului și până la opt parametri </a:t>
            </a:r>
            <a:r>
              <a:rPr lang="vi-VN" b="1" dirty="0" smtClean="0"/>
              <a:t>fiziologici</a:t>
            </a:r>
            <a:r>
              <a:rPr lang="ro-RO" b="1" dirty="0" smtClean="0"/>
              <a:t> </a:t>
            </a:r>
            <a:r>
              <a:rPr lang="en-US" dirty="0" err="1" smtClean="0"/>
              <a:t>primiți</a:t>
            </a:r>
            <a:r>
              <a:rPr lang="en-US" dirty="0" smtClean="0"/>
              <a:t> </a:t>
            </a:r>
            <a:r>
              <a:rPr lang="en-US" dirty="0" smtClean="0"/>
              <a:t>de la un </a:t>
            </a:r>
            <a:r>
              <a:rPr lang="en-US" dirty="0" err="1" smtClean="0"/>
              <a:t>dispozitiv</a:t>
            </a:r>
            <a:r>
              <a:rPr lang="en-US" dirty="0" smtClean="0"/>
              <a:t> X Series;</a:t>
            </a:r>
          </a:p>
          <a:p>
            <a:r>
              <a:rPr lang="vi-VN" b="1" dirty="0" smtClean="0"/>
              <a:t>• vizualiza alarmele pacientului și alertele echipamentului care au fost detectate de </a:t>
            </a:r>
            <a:r>
              <a:rPr lang="vi-VN" b="1" dirty="0" smtClean="0"/>
              <a:t>către</a:t>
            </a:r>
            <a:r>
              <a:rPr lang="en-US" dirty="0" err="1" smtClean="0"/>
              <a:t>dispozitivul</a:t>
            </a:r>
            <a:r>
              <a:rPr lang="en-US" dirty="0" smtClean="0"/>
              <a:t> </a:t>
            </a:r>
            <a:r>
              <a:rPr lang="en-US" dirty="0" smtClean="0"/>
              <a:t>X Series;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vizualiza</a:t>
            </a:r>
            <a:r>
              <a:rPr lang="en-US" b="1" dirty="0" smtClean="0"/>
              <a:t> </a:t>
            </a:r>
            <a:r>
              <a:rPr lang="en-US" b="1" dirty="0" err="1" smtClean="0"/>
              <a:t>mesajele</a:t>
            </a:r>
            <a:r>
              <a:rPr lang="en-US" b="1" dirty="0" smtClean="0"/>
              <a:t> de stare ale </a:t>
            </a:r>
            <a:r>
              <a:rPr lang="en-US" b="1" dirty="0" err="1" smtClean="0"/>
              <a:t>dispozitivului</a:t>
            </a:r>
            <a:r>
              <a:rPr lang="en-US" b="1" dirty="0" smtClean="0"/>
              <a:t> X Series;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vizualiza</a:t>
            </a:r>
            <a:r>
              <a:rPr lang="en-US" b="1" dirty="0" smtClean="0"/>
              <a:t> </a:t>
            </a:r>
            <a:r>
              <a:rPr lang="en-US" b="1" dirty="0" err="1" smtClean="0"/>
              <a:t>datele</a:t>
            </a:r>
            <a:r>
              <a:rPr lang="en-US" b="1" dirty="0" smtClean="0"/>
              <a:t> </a:t>
            </a:r>
            <a:r>
              <a:rPr lang="en-US" b="1" dirty="0" err="1" smtClean="0"/>
              <a:t>demografice</a:t>
            </a:r>
            <a:r>
              <a:rPr lang="en-US" b="1" dirty="0" smtClean="0"/>
              <a:t> ale </a:t>
            </a:r>
            <a:r>
              <a:rPr lang="en-US" b="1" dirty="0" err="1" smtClean="0"/>
              <a:t>pacienților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vizualiza</a:t>
            </a:r>
            <a:r>
              <a:rPr lang="en-US" b="1" dirty="0" smtClean="0"/>
              <a:t>, </a:t>
            </a:r>
            <a:r>
              <a:rPr lang="en-US" b="1" dirty="0" err="1" smtClean="0"/>
              <a:t>imprima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salva</a:t>
            </a:r>
            <a:r>
              <a:rPr lang="en-US" b="1" dirty="0" smtClean="0"/>
              <a:t> </a:t>
            </a:r>
            <a:r>
              <a:rPr lang="en-US" b="1" dirty="0" err="1" smtClean="0"/>
              <a:t>rapoarte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Conectarea</a:t>
            </a:r>
            <a:r>
              <a:rPr lang="en-US" dirty="0" smtClean="0"/>
              <a:t> la </a:t>
            </a:r>
            <a:r>
              <a:rPr lang="en-US" dirty="0" err="1" smtClean="0"/>
              <a:t>aplicația</a:t>
            </a:r>
            <a:r>
              <a:rPr lang="en-US" dirty="0" smtClean="0"/>
              <a:t> Mobile Streaming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343400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Pentru a începe transmisia datelor pacientului, apăsați tasta de acces rapid Conectare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Transmisie </a:t>
            </a:r>
            <a:r>
              <a:rPr lang="vi-VN" dirty="0" smtClean="0">
                <a:solidFill>
                  <a:srgbClr val="FF0000"/>
                </a:solidFill>
              </a:rPr>
              <a:t>date, </a:t>
            </a:r>
            <a:r>
              <a:rPr lang="vi-VN" dirty="0" smtClean="0">
                <a:solidFill>
                  <a:srgbClr val="FF0000"/>
                </a:solidFill>
              </a:rPr>
              <a:t>apoi confirmați alegerea atunci când vi se solicită acest lucru.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4343400"/>
            <a:ext cx="5029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300" dirty="0" smtClean="0">
                <a:solidFill>
                  <a:srgbClr val="002060"/>
                </a:solidFill>
              </a:rPr>
              <a:t>Atunci când funcția Transmisie date este activă:</a:t>
            </a:r>
          </a:p>
          <a:p>
            <a:r>
              <a:rPr lang="es-ES" sz="1300" b="1" dirty="0" smtClean="0">
                <a:solidFill>
                  <a:srgbClr val="002060"/>
                </a:solidFill>
              </a:rPr>
              <a:t>• Tasta de </a:t>
            </a:r>
            <a:r>
              <a:rPr lang="es-ES" sz="1300" b="1" dirty="0" err="1" smtClean="0">
                <a:solidFill>
                  <a:srgbClr val="002060"/>
                </a:solidFill>
              </a:rPr>
              <a:t>acces</a:t>
            </a:r>
            <a:r>
              <a:rPr lang="es-ES" sz="1300" b="1" dirty="0" smtClean="0">
                <a:solidFill>
                  <a:srgbClr val="002060"/>
                </a:solidFill>
              </a:rPr>
              <a:t> </a:t>
            </a:r>
            <a:r>
              <a:rPr lang="es-ES" sz="1300" b="1" dirty="0" err="1" smtClean="0">
                <a:solidFill>
                  <a:srgbClr val="002060"/>
                </a:solidFill>
              </a:rPr>
              <a:t>rapid</a:t>
            </a:r>
            <a:r>
              <a:rPr lang="es-ES" sz="1300" b="1" dirty="0" smtClean="0">
                <a:solidFill>
                  <a:srgbClr val="002060"/>
                </a:solidFill>
              </a:rPr>
              <a:t> Conectare </a:t>
            </a:r>
            <a:r>
              <a:rPr lang="es-ES" sz="1300" b="1" dirty="0" err="1" smtClean="0">
                <a:solidFill>
                  <a:srgbClr val="002060"/>
                </a:solidFill>
              </a:rPr>
              <a:t>Transmisie</a:t>
            </a:r>
            <a:r>
              <a:rPr lang="es-ES" sz="1300" b="1" dirty="0" smtClean="0">
                <a:solidFill>
                  <a:srgbClr val="002060"/>
                </a:solidFill>
              </a:rPr>
              <a:t> date este </a:t>
            </a:r>
            <a:r>
              <a:rPr lang="es-ES" sz="1300" b="1" dirty="0" err="1" smtClean="0">
                <a:solidFill>
                  <a:srgbClr val="002060"/>
                </a:solidFill>
              </a:rPr>
              <a:t>înlocuită</a:t>
            </a:r>
            <a:r>
              <a:rPr lang="es-ES" sz="1300" b="1" dirty="0" smtClean="0">
                <a:solidFill>
                  <a:srgbClr val="002060"/>
                </a:solidFill>
              </a:rPr>
              <a:t> de tasta de </a:t>
            </a:r>
            <a:r>
              <a:rPr lang="es-ES" sz="1300" b="1" dirty="0" err="1" smtClean="0">
                <a:solidFill>
                  <a:srgbClr val="002060"/>
                </a:solidFill>
              </a:rPr>
              <a:t>acces</a:t>
            </a:r>
            <a:r>
              <a:rPr lang="es-ES" sz="1300" b="1" dirty="0" smtClean="0">
                <a:solidFill>
                  <a:srgbClr val="002060"/>
                </a:solidFill>
              </a:rPr>
              <a:t> </a:t>
            </a:r>
            <a:r>
              <a:rPr lang="es-ES" sz="1300" b="1" dirty="0" err="1" smtClean="0">
                <a:solidFill>
                  <a:srgbClr val="002060"/>
                </a:solidFill>
              </a:rPr>
              <a:t>rapid</a:t>
            </a:r>
            <a:endParaRPr lang="es-ES" sz="1300" b="1" dirty="0" smtClean="0">
              <a:solidFill>
                <a:srgbClr val="002060"/>
              </a:solidFill>
            </a:endParaRPr>
          </a:p>
          <a:p>
            <a:r>
              <a:rPr lang="en-US" sz="1300" dirty="0" err="1" smtClean="0">
                <a:solidFill>
                  <a:srgbClr val="002060"/>
                </a:solidFill>
              </a:rPr>
              <a:t>Deconectare</a:t>
            </a:r>
            <a:r>
              <a:rPr lang="en-US" sz="1300" dirty="0" smtClean="0">
                <a:solidFill>
                  <a:srgbClr val="002060"/>
                </a:solidFill>
              </a:rPr>
              <a:t> </a:t>
            </a:r>
            <a:r>
              <a:rPr lang="en-US" sz="1300" dirty="0" err="1" smtClean="0">
                <a:solidFill>
                  <a:srgbClr val="002060"/>
                </a:solidFill>
              </a:rPr>
              <a:t>Transmisie</a:t>
            </a:r>
            <a:r>
              <a:rPr lang="en-US" sz="1300" dirty="0" smtClean="0">
                <a:solidFill>
                  <a:srgbClr val="002060"/>
                </a:solidFill>
              </a:rPr>
              <a:t> date </a:t>
            </a:r>
          </a:p>
          <a:p>
            <a:r>
              <a:rPr lang="vi-VN" sz="1300" b="1" dirty="0" smtClean="0">
                <a:solidFill>
                  <a:srgbClr val="002060"/>
                </a:solidFill>
              </a:rPr>
              <a:t>• Unitatea X Series afișează mesajul de stare Transmisie date: Activă.</a:t>
            </a:r>
          </a:p>
          <a:p>
            <a:r>
              <a:rPr lang="en-US" sz="1300" b="1" dirty="0" smtClean="0">
                <a:solidFill>
                  <a:srgbClr val="002060"/>
                </a:solidFill>
              </a:rPr>
              <a:t>• LED-</a:t>
            </a:r>
            <a:r>
              <a:rPr lang="en-US" sz="1300" b="1" dirty="0" err="1" smtClean="0">
                <a:solidFill>
                  <a:srgbClr val="002060"/>
                </a:solidFill>
              </a:rPr>
              <a:t>ul</a:t>
            </a:r>
            <a:r>
              <a:rPr lang="en-US" sz="1300" b="1" dirty="0" smtClean="0">
                <a:solidFill>
                  <a:srgbClr val="002060"/>
                </a:solidFill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</a:rPr>
              <a:t>verde</a:t>
            </a:r>
            <a:r>
              <a:rPr lang="en-US" sz="1300" b="1" dirty="0" smtClean="0">
                <a:solidFill>
                  <a:srgbClr val="002060"/>
                </a:solidFill>
              </a:rPr>
              <a:t> din </a:t>
            </a:r>
            <a:r>
              <a:rPr lang="en-US" sz="1300" b="1" dirty="0" err="1" smtClean="0">
                <a:solidFill>
                  <a:srgbClr val="002060"/>
                </a:solidFill>
              </a:rPr>
              <a:t>partea</a:t>
            </a:r>
            <a:r>
              <a:rPr lang="en-US" sz="1300" b="1" dirty="0" smtClean="0">
                <a:solidFill>
                  <a:srgbClr val="002060"/>
                </a:solidFill>
              </a:rPr>
              <a:t> de </a:t>
            </a:r>
            <a:r>
              <a:rPr lang="en-US" sz="1300" b="1" dirty="0" err="1" smtClean="0">
                <a:solidFill>
                  <a:srgbClr val="002060"/>
                </a:solidFill>
              </a:rPr>
              <a:t>sus</a:t>
            </a:r>
            <a:r>
              <a:rPr lang="en-US" sz="1300" b="1" dirty="0" smtClean="0">
                <a:solidFill>
                  <a:srgbClr val="002060"/>
                </a:solidFill>
              </a:rPr>
              <a:t> a </a:t>
            </a:r>
            <a:r>
              <a:rPr lang="en-US" sz="1300" b="1" dirty="0" err="1" smtClean="0">
                <a:solidFill>
                  <a:srgbClr val="002060"/>
                </a:solidFill>
              </a:rPr>
              <a:t>dispozitivului</a:t>
            </a:r>
            <a:r>
              <a:rPr lang="en-US" sz="1300" b="1" dirty="0" smtClean="0">
                <a:solidFill>
                  <a:srgbClr val="002060"/>
                </a:solidFill>
              </a:rPr>
              <a:t> X Series se </a:t>
            </a:r>
            <a:r>
              <a:rPr lang="en-US" sz="1300" b="1" dirty="0" err="1" smtClean="0">
                <a:solidFill>
                  <a:srgbClr val="002060"/>
                </a:solidFill>
              </a:rPr>
              <a:t>aprinde</a:t>
            </a:r>
            <a:r>
              <a:rPr lang="en-US" sz="1300" b="1" dirty="0" smtClean="0">
                <a:solidFill>
                  <a:srgbClr val="002060"/>
                </a:solidFill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</a:rPr>
              <a:t>continuu</a:t>
            </a:r>
            <a:r>
              <a:rPr lang="en-US" sz="13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vi-VN" sz="1300" b="1" dirty="0" smtClean="0">
                <a:solidFill>
                  <a:srgbClr val="002060"/>
                </a:solidFill>
              </a:rPr>
              <a:t>Pentru a opri transmisia datelor pacientului, apăsați tasta de acces rapid Deconectare</a:t>
            </a:r>
          </a:p>
          <a:p>
            <a:r>
              <a:rPr lang="vi-VN" sz="1300" dirty="0" smtClean="0">
                <a:solidFill>
                  <a:srgbClr val="002060"/>
                </a:solidFill>
              </a:rPr>
              <a:t>Transmisie date </a:t>
            </a:r>
            <a:r>
              <a:rPr lang="vi-VN" sz="1300" dirty="0" smtClean="0">
                <a:solidFill>
                  <a:srgbClr val="002060"/>
                </a:solidFill>
              </a:rPr>
              <a:t>, </a:t>
            </a:r>
            <a:r>
              <a:rPr lang="vi-VN" sz="1300" dirty="0" smtClean="0">
                <a:solidFill>
                  <a:srgbClr val="002060"/>
                </a:solidFill>
              </a:rPr>
              <a:t>apoi confirmați alegerea atunci când vi se solicită acest lucru.</a:t>
            </a:r>
            <a:endParaRPr lang="en-US" sz="1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vi-VN" dirty="0" smtClean="0"/>
              <a:t>Opțiunea de imprimare permite imprimarea următoarelor informații ale pacientului:</a:t>
            </a:r>
          </a:p>
          <a:p>
            <a:r>
              <a:rPr lang="vi-VN" b="1" dirty="0" smtClean="0"/>
              <a:t>• Formele de undă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Rapoartele</a:t>
            </a:r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 err="1" smtClean="0"/>
              <a:t>Evoluțiile</a:t>
            </a:r>
            <a:endParaRPr lang="ro-RO" b="1" dirty="0" smtClean="0"/>
          </a:p>
          <a:p>
            <a:r>
              <a:rPr lang="vi-VN" dirty="0" smtClean="0"/>
              <a:t>În timpul imprimării, tasta de acces rapid Imprimare ( ) este evidențiată cu </a:t>
            </a:r>
            <a:r>
              <a:rPr lang="vi-VN" dirty="0" smtClean="0"/>
              <a:t>un</a:t>
            </a:r>
            <a:r>
              <a:rPr lang="ro-RO" dirty="0" smtClean="0"/>
              <a:t> </a:t>
            </a:r>
            <a:r>
              <a:rPr lang="vi-VN" dirty="0" smtClean="0"/>
              <a:t>fundal </a:t>
            </a:r>
            <a:r>
              <a:rPr lang="vi-VN" dirty="0" smtClean="0"/>
              <a:t>albastru. Dacă apăsați tasta cât timp este evidențiată, activitatea curentă </a:t>
            </a:r>
            <a:r>
              <a:rPr lang="vi-VN" dirty="0" smtClean="0"/>
              <a:t>a</a:t>
            </a:r>
            <a:r>
              <a:rPr lang="ro-RO" dirty="0" smtClean="0"/>
              <a:t> </a:t>
            </a:r>
            <a:r>
              <a:rPr lang="vi-VN" dirty="0" smtClean="0"/>
              <a:t>imprimantei </a:t>
            </a:r>
            <a:r>
              <a:rPr lang="vi-VN" dirty="0" smtClean="0"/>
              <a:t>este oprită.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Imprimarea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r>
              <a:rPr lang="it-IT" sz="1800" b="1" dirty="0" smtClean="0"/>
              <a:t>Procedura de verificare la începutul </a:t>
            </a:r>
            <a:r>
              <a:rPr lang="it-IT" sz="1800" b="1" dirty="0" smtClean="0"/>
              <a:t>turei/zilei</a:t>
            </a:r>
            <a:endParaRPr lang="ro-RO" sz="1800" b="1" dirty="0" smtClean="0"/>
          </a:p>
          <a:p>
            <a:pPr>
              <a:buNone/>
            </a:pPr>
            <a:endParaRPr lang="ro-RO" sz="1400" dirty="0" smtClean="0"/>
          </a:p>
          <a:p>
            <a:r>
              <a:rPr lang="en-US" sz="1600" b="1" dirty="0" err="1" smtClean="0"/>
              <a:t>Echipamentul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și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accesoriile</a:t>
            </a:r>
            <a:endParaRPr lang="en-US" sz="1600" b="1" dirty="0" smtClean="0"/>
          </a:p>
          <a:p>
            <a:r>
              <a:rPr lang="vi-VN" sz="1600" b="1" dirty="0" smtClean="0"/>
              <a:t>• Asigurați-vă că unitatea X Series este curată (fără urme de lichide vărsate) și nu </a:t>
            </a:r>
            <a:r>
              <a:rPr lang="vi-VN" sz="1600" b="1" dirty="0" smtClean="0"/>
              <a:t>prezintă</a:t>
            </a:r>
            <a:r>
              <a:rPr lang="ro-RO" sz="1600" b="1" dirty="0" smtClean="0"/>
              <a:t> </a:t>
            </a:r>
            <a:r>
              <a:rPr lang="en-US" sz="1600" dirty="0" err="1" smtClean="0"/>
              <a:t>semne</a:t>
            </a:r>
            <a:r>
              <a:rPr lang="en-US" sz="1600" dirty="0" smtClean="0"/>
              <a:t> </a:t>
            </a:r>
            <a:r>
              <a:rPr lang="en-US" sz="1600" dirty="0" err="1" smtClean="0"/>
              <a:t>vizibile</a:t>
            </a:r>
            <a:r>
              <a:rPr lang="en-US" sz="1600" dirty="0" smtClean="0"/>
              <a:t> de </a:t>
            </a:r>
            <a:r>
              <a:rPr lang="en-US" sz="1600" dirty="0" err="1" smtClean="0"/>
              <a:t>deteriorare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• </a:t>
            </a:r>
            <a:r>
              <a:rPr lang="en-US" sz="1600" b="1" dirty="0" err="1" smtClean="0"/>
              <a:t>Inspectați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toate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cablurile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firele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și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conectorii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pentru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detecta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eventualele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semne</a:t>
            </a:r>
            <a:r>
              <a:rPr lang="en-US" sz="1600" b="1" dirty="0" smtClean="0"/>
              <a:t> </a:t>
            </a:r>
            <a:r>
              <a:rPr lang="en-US" sz="1600" b="1" dirty="0" smtClean="0"/>
              <a:t>de</a:t>
            </a:r>
            <a:r>
              <a:rPr lang="ro-RO" sz="1600" b="1" dirty="0" smtClean="0"/>
              <a:t> </a:t>
            </a:r>
            <a:r>
              <a:rPr lang="vi-VN" sz="1600" dirty="0" smtClean="0"/>
              <a:t>deteriorare </a:t>
            </a:r>
            <a:r>
              <a:rPr lang="vi-VN" sz="1600" dirty="0" smtClean="0"/>
              <a:t>sau uzură excesivă (tăieturi ale izolației, zone dezizolate, fire întrerupte, pini </a:t>
            </a:r>
            <a:r>
              <a:rPr lang="vi-VN" sz="1600" dirty="0" smtClean="0"/>
              <a:t>de</a:t>
            </a:r>
            <a:r>
              <a:rPr lang="ro-RO" sz="1600" dirty="0" smtClean="0"/>
              <a:t> </a:t>
            </a:r>
            <a:r>
              <a:rPr lang="en-US" sz="1600" dirty="0" err="1" smtClean="0"/>
              <a:t>conector</a:t>
            </a:r>
            <a:r>
              <a:rPr lang="en-US" sz="1600" dirty="0" smtClean="0"/>
              <a:t> </a:t>
            </a:r>
            <a:r>
              <a:rPr lang="en-US" sz="1600" dirty="0" err="1" smtClean="0"/>
              <a:t>murdari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îndoiți</a:t>
            </a:r>
            <a:r>
              <a:rPr lang="en-US" sz="1600" dirty="0" smtClean="0"/>
              <a:t>). </a:t>
            </a:r>
            <a:r>
              <a:rPr lang="en-US" sz="1600" dirty="0" err="1" smtClean="0"/>
              <a:t>Înlocuiți</a:t>
            </a:r>
            <a:r>
              <a:rPr lang="en-US" sz="1600" dirty="0" smtClean="0"/>
              <a:t> </a:t>
            </a:r>
            <a:r>
              <a:rPr lang="en-US" sz="1600" dirty="0" err="1" smtClean="0"/>
              <a:t>componentele</a:t>
            </a:r>
            <a:r>
              <a:rPr lang="en-US" sz="1600" dirty="0" smtClean="0"/>
              <a:t> deteriorate.</a:t>
            </a:r>
          </a:p>
          <a:p>
            <a:r>
              <a:rPr lang="en-US" sz="1600" b="1" dirty="0" smtClean="0"/>
              <a:t>• </a:t>
            </a:r>
            <a:r>
              <a:rPr lang="en-US" sz="1600" b="1" dirty="0" err="1" smtClean="0"/>
              <a:t>Inspectați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bateria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cablul</a:t>
            </a:r>
            <a:r>
              <a:rPr lang="en-US" sz="1600" b="1" dirty="0" smtClean="0"/>
              <a:t> ECG </a:t>
            </a:r>
            <a:r>
              <a:rPr lang="en-US" sz="1600" b="1" dirty="0" err="1" smtClean="0"/>
              <a:t>pentru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pacient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cablul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multifuncțional</a:t>
            </a:r>
            <a:r>
              <a:rPr lang="en-US" sz="1600" b="1" dirty="0" smtClean="0"/>
              <a:t> (MFC), </a:t>
            </a:r>
            <a:r>
              <a:rPr lang="en-US" sz="1600" b="1" dirty="0" err="1" smtClean="0"/>
              <a:t>cablul</a:t>
            </a:r>
            <a:r>
              <a:rPr lang="ro-RO" sz="1600" b="1" dirty="0" smtClean="0"/>
              <a:t> </a:t>
            </a:r>
            <a:r>
              <a:rPr lang="vi-VN" sz="1600" dirty="0" smtClean="0"/>
              <a:t>OneStep</a:t>
            </a:r>
            <a:r>
              <a:rPr lang="vi-VN" sz="1600" dirty="0" smtClean="0"/>
              <a:t>, senzorul de pulsoximetrie, manșonul și furtunul de măsurare a tensiunii arteriale </a:t>
            </a:r>
            <a:r>
              <a:rPr lang="vi-VN" sz="1600" dirty="0" smtClean="0"/>
              <a:t>și</a:t>
            </a:r>
            <a:r>
              <a:rPr lang="ro-RO" sz="1600" dirty="0" smtClean="0"/>
              <a:t> </a:t>
            </a:r>
            <a:r>
              <a:rPr lang="vi-VN" sz="1600" dirty="0" smtClean="0"/>
              <a:t>senzorii </a:t>
            </a:r>
            <a:r>
              <a:rPr lang="vi-VN" sz="1600" dirty="0" smtClean="0"/>
              <a:t>de temperatură pentru a detecta eventualele semne de deteriorare sau </a:t>
            </a:r>
            <a:r>
              <a:rPr lang="vi-VN" sz="1600" dirty="0" smtClean="0"/>
              <a:t>uzură</a:t>
            </a:r>
            <a:r>
              <a:rPr lang="ro-RO" sz="1600" dirty="0" smtClean="0"/>
              <a:t> </a:t>
            </a:r>
            <a:r>
              <a:rPr lang="vi-VN" sz="1600" dirty="0" smtClean="0"/>
              <a:t>excesivă</a:t>
            </a:r>
            <a:r>
              <a:rPr lang="vi-VN" sz="1600" dirty="0" smtClean="0"/>
              <a:t>. Înlocuiți componentele deteriorate.</a:t>
            </a:r>
          </a:p>
          <a:p>
            <a:r>
              <a:rPr lang="pt-BR" sz="1600" b="1" dirty="0" smtClean="0"/>
              <a:t>• Inspectați padelele defibrilatorului pentru a detecta eventualele semne de deteriorare </a:t>
            </a:r>
            <a:r>
              <a:rPr lang="pt-BR" sz="1600" b="1" dirty="0" smtClean="0"/>
              <a:t>sau</a:t>
            </a:r>
            <a:r>
              <a:rPr lang="ro-RO" sz="1600" b="1" dirty="0" smtClean="0"/>
              <a:t> </a:t>
            </a:r>
            <a:r>
              <a:rPr lang="vi-VN" sz="1600" dirty="0" smtClean="0"/>
              <a:t>uzură </a:t>
            </a:r>
            <a:r>
              <a:rPr lang="vi-VN" sz="1600" dirty="0" smtClean="0"/>
              <a:t>excesivă. Asigurați-vă că suprafețele padelelor sunt curate și nu prezintă urme de </a:t>
            </a:r>
            <a:r>
              <a:rPr lang="vi-VN" sz="1600" dirty="0" smtClean="0"/>
              <a:t>gel</a:t>
            </a:r>
            <a:r>
              <a:rPr lang="ro-RO" sz="1600" dirty="0" smtClean="0"/>
              <a:t> </a:t>
            </a:r>
            <a:r>
              <a:rPr lang="vi-VN" sz="1600" dirty="0" smtClean="0"/>
              <a:t>electrolitic </a:t>
            </a:r>
            <a:r>
              <a:rPr lang="vi-VN" sz="1600" dirty="0" smtClean="0"/>
              <a:t>sau alți contaminanți. Asigurați-vă că toate comenzile padelelor </a:t>
            </a:r>
            <a:r>
              <a:rPr lang="vi-VN" sz="1600" dirty="0" smtClean="0"/>
              <a:t>funcționează</a:t>
            </a:r>
            <a:r>
              <a:rPr lang="ro-RO" sz="1600" dirty="0" smtClean="0"/>
              <a:t> </a:t>
            </a:r>
            <a:r>
              <a:rPr lang="en-US" sz="1600" dirty="0" err="1" smtClean="0"/>
              <a:t>liber</a:t>
            </a:r>
            <a:r>
              <a:rPr lang="en-US" sz="1600" dirty="0" smtClean="0"/>
              <a:t> </a:t>
            </a:r>
            <a:r>
              <a:rPr lang="en-US" sz="1600" dirty="0" err="1" smtClean="0"/>
              <a:t>atunci</a:t>
            </a:r>
            <a:r>
              <a:rPr lang="en-US" sz="1600" dirty="0" smtClean="0"/>
              <a:t> </a:t>
            </a:r>
            <a:r>
              <a:rPr lang="en-US" sz="1600" dirty="0" err="1" smtClean="0"/>
              <a:t>când</a:t>
            </a:r>
            <a:r>
              <a:rPr lang="en-US" sz="1600" dirty="0" smtClean="0"/>
              <a:t> </a:t>
            </a:r>
            <a:r>
              <a:rPr lang="en-US" sz="1600" dirty="0" err="1" smtClean="0"/>
              <a:t>sunt</a:t>
            </a:r>
            <a:r>
              <a:rPr lang="en-US" sz="1600" dirty="0" smtClean="0"/>
              <a:t> </a:t>
            </a:r>
            <a:r>
              <a:rPr lang="en-US" sz="1600" dirty="0" err="1" smtClean="0"/>
              <a:t>apăsate</a:t>
            </a:r>
            <a:r>
              <a:rPr lang="en-US" sz="1600" dirty="0" smtClean="0"/>
              <a:t>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 smtClean="0"/>
              <a:t>eliberate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• </a:t>
            </a:r>
            <a:r>
              <a:rPr lang="en-US" sz="1600" b="1" dirty="0" err="1" smtClean="0"/>
              <a:t>Inspectați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adaptorul</a:t>
            </a:r>
            <a:r>
              <a:rPr lang="en-US" sz="1600" b="1" dirty="0" smtClean="0"/>
              <a:t> extern de c.a. </a:t>
            </a:r>
            <a:r>
              <a:rPr lang="en-US" sz="1600" b="1" dirty="0" err="1" smtClean="0"/>
              <a:t>și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cablurile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acestuia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pentru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detecta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eventualele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semne</a:t>
            </a:r>
            <a:r>
              <a:rPr lang="en-US" sz="1600" b="1" dirty="0" smtClean="0"/>
              <a:t> </a:t>
            </a:r>
            <a:r>
              <a:rPr lang="en-US" sz="1600" b="1" dirty="0" smtClean="0"/>
              <a:t>de</a:t>
            </a:r>
            <a:r>
              <a:rPr lang="ro-RO" sz="1600" b="1" dirty="0" smtClean="0"/>
              <a:t> </a:t>
            </a:r>
            <a:r>
              <a:rPr lang="en-US" sz="1600" dirty="0" err="1" smtClean="0"/>
              <a:t>deteriorare</a:t>
            </a:r>
            <a:r>
              <a:rPr lang="en-US" sz="1600" dirty="0" smtClean="0"/>
              <a:t>. </a:t>
            </a:r>
            <a:r>
              <a:rPr lang="en-US" sz="1600" dirty="0" err="1" smtClean="0"/>
              <a:t>Înlocuiți</a:t>
            </a:r>
            <a:r>
              <a:rPr lang="en-US" sz="1600" dirty="0" smtClean="0"/>
              <a:t> </a:t>
            </a:r>
            <a:r>
              <a:rPr lang="en-US" sz="1600" dirty="0" err="1" smtClean="0"/>
              <a:t>componentele</a:t>
            </a:r>
            <a:r>
              <a:rPr lang="en-US" sz="1600" dirty="0" smtClean="0"/>
              <a:t> deteriorate.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Întreținerea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Verificați prezența, starea și cantitatea tuturor consumabilelor de unică folosință (</a:t>
            </a:r>
            <a:r>
              <a:rPr lang="vi-VN" dirty="0" smtClean="0"/>
              <a:t>electrozi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terapie</a:t>
            </a:r>
            <a:r>
              <a:rPr lang="en-US" dirty="0" smtClean="0"/>
              <a:t> de tip „</a:t>
            </a:r>
            <a:r>
              <a:rPr lang="en-US" dirty="0" err="1" smtClean="0"/>
              <a:t>mâini</a:t>
            </a:r>
            <a:r>
              <a:rPr lang="en-US" dirty="0" smtClean="0"/>
              <a:t> </a:t>
            </a:r>
            <a:r>
              <a:rPr lang="en-US" dirty="0" err="1" smtClean="0"/>
              <a:t>libere</a:t>
            </a:r>
            <a:r>
              <a:rPr lang="en-US" dirty="0" smtClean="0"/>
              <a:t>”, </a:t>
            </a:r>
            <a:r>
              <a:rPr lang="en-US" dirty="0" err="1" smtClean="0"/>
              <a:t>electrozi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monitorizare</a:t>
            </a:r>
            <a:r>
              <a:rPr lang="en-US" dirty="0" smtClean="0"/>
              <a:t> </a:t>
            </a:r>
            <a:r>
              <a:rPr lang="en-US" dirty="0" smtClean="0"/>
              <a:t>ECG, gel de </a:t>
            </a:r>
            <a:r>
              <a:rPr lang="en-US" dirty="0" err="1" smtClean="0"/>
              <a:t>defibrilare</a:t>
            </a:r>
            <a:r>
              <a:rPr lang="en-US" dirty="0" smtClean="0"/>
              <a:t>, </a:t>
            </a:r>
            <a:r>
              <a:rPr lang="en-US" dirty="0" err="1" smtClean="0"/>
              <a:t>hârtie</a:t>
            </a:r>
            <a:r>
              <a:rPr lang="ro-RO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înregistrator</a:t>
            </a:r>
            <a:r>
              <a:rPr lang="en-US" dirty="0" smtClean="0"/>
              <a:t>, </a:t>
            </a:r>
            <a:r>
              <a:rPr lang="en-US" dirty="0" err="1" smtClean="0"/>
              <a:t>tampoane</a:t>
            </a:r>
            <a:r>
              <a:rPr lang="en-US" dirty="0" smtClean="0"/>
              <a:t> cu </a:t>
            </a:r>
            <a:r>
              <a:rPr lang="en-US" dirty="0" err="1" smtClean="0"/>
              <a:t>alcool</a:t>
            </a:r>
            <a:r>
              <a:rPr lang="en-US" dirty="0" smtClean="0"/>
              <a:t>, lame de </a:t>
            </a:r>
            <a:r>
              <a:rPr lang="en-US" dirty="0" err="1" smtClean="0"/>
              <a:t>ras</a:t>
            </a:r>
            <a:r>
              <a:rPr lang="en-US" dirty="0" smtClean="0"/>
              <a:t>/</a:t>
            </a:r>
            <a:r>
              <a:rPr lang="en-US" dirty="0" err="1" smtClean="0"/>
              <a:t>foarfeci</a:t>
            </a:r>
            <a:r>
              <a:rPr lang="en-US" dirty="0" smtClean="0"/>
              <a:t> etc.).</a:t>
            </a:r>
          </a:p>
          <a:p>
            <a:r>
              <a:rPr lang="vi-VN" b="1" dirty="0" smtClean="0"/>
              <a:t>• Asigurați-vă că dispuneți de două seturi de discuri de terapie de tip „mâini libere”.</a:t>
            </a:r>
          </a:p>
          <a:p>
            <a:r>
              <a:rPr lang="vi-VN" b="1" dirty="0" smtClean="0"/>
              <a:t>• Asigurați-vă că electrozii de terapie și monitorizare se află în ambalaje etanșe și nu </a:t>
            </a:r>
            <a:r>
              <a:rPr lang="vi-VN" b="1" dirty="0" smtClean="0"/>
              <a:t>au</a:t>
            </a:r>
            <a:r>
              <a:rPr lang="ro-RO" b="1" dirty="0" smtClean="0"/>
              <a:t> </a:t>
            </a:r>
            <a:r>
              <a:rPr lang="vi-VN" dirty="0" smtClean="0"/>
              <a:t>depășit </a:t>
            </a:r>
            <a:r>
              <a:rPr lang="vi-VN" dirty="0" smtClean="0"/>
              <a:t>datele de expirare imprimate pe acestea.</a:t>
            </a:r>
          </a:p>
          <a:p>
            <a:r>
              <a:rPr lang="vi-VN" b="1" dirty="0" smtClean="0"/>
              <a:t>• Deschideți ușa înregistratorului, aflată în partea stângă a unității X Series, și asigurați-vă </a:t>
            </a:r>
            <a:r>
              <a:rPr lang="vi-VN" b="1" dirty="0" smtClean="0"/>
              <a:t>că</a:t>
            </a:r>
            <a:r>
              <a:rPr lang="ro-RO" b="1" dirty="0" smtClean="0"/>
              <a:t> </a:t>
            </a:r>
            <a:r>
              <a:rPr lang="vi-VN" dirty="0" smtClean="0"/>
              <a:t>în </a:t>
            </a:r>
            <a:r>
              <a:rPr lang="vi-VN" dirty="0" smtClean="0"/>
              <a:t>unitate există o cantitate suficientă de hârtie.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Consumabilele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Asigurați-vă că în compartimentul pentru baterie al unității X Series se află o baterie</a:t>
            </a:r>
          </a:p>
          <a:p>
            <a:r>
              <a:rPr lang="vi-VN" dirty="0" smtClean="0"/>
              <a:t>încărcată, instalată corect.</a:t>
            </a:r>
          </a:p>
          <a:p>
            <a:r>
              <a:rPr lang="vi-VN" b="1" dirty="0" smtClean="0"/>
              <a:t>• Asigurați-vă că dispuneți de un acumulator de rezervă complet încărcat.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Bateriile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22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dirty="0" smtClean="0"/>
              <a:t>Asigurați-vă că dispuneți întotdeauna de cel puțin o baterie de rezervă, complet încărcată.</a:t>
            </a:r>
          </a:p>
          <a:p>
            <a:r>
              <a:rPr lang="vi-VN" sz="1400" dirty="0" smtClean="0"/>
              <a:t>Dacă nu este disponibilă nicio altă sursă de alimentare de rezervă, se recomandă să aveți</a:t>
            </a:r>
          </a:p>
          <a:p>
            <a:r>
              <a:rPr lang="vi-VN" sz="1400" dirty="0" smtClean="0"/>
              <a:t>două baterii.</a:t>
            </a:r>
          </a:p>
          <a:p>
            <a:r>
              <a:rPr lang="vi-VN" sz="1400" b="1" dirty="0" smtClean="0"/>
              <a:t>• Efectuați rotația bateriilor de rezervă ca procedură de rutină. Nivelul de încărcare al unei</a:t>
            </a:r>
          </a:p>
          <a:p>
            <a:r>
              <a:rPr lang="vi-VN" sz="1400" dirty="0" smtClean="0"/>
              <a:t>baterii se reduce treptat după ce aceasta este scoasă din încărcător, chiar dacă nu este</a:t>
            </a:r>
          </a:p>
          <a:p>
            <a:r>
              <a:rPr lang="vi-VN" sz="1400" dirty="0" smtClean="0"/>
              <a:t>utilizată. Rotația regulată a bateriilor va permite evitarea situațiilor în care descoperiți că o</a:t>
            </a:r>
          </a:p>
          <a:p>
            <a:r>
              <a:rPr lang="vi-VN" sz="1400" dirty="0" smtClean="0"/>
              <a:t>baterie este descărcată complet deoarece nu a fost reîncărcată sau utilizată de mai mult de 30</a:t>
            </a:r>
          </a:p>
          <a:p>
            <a:r>
              <a:rPr lang="en-US" sz="1400" dirty="0" smtClean="0"/>
              <a:t>de </a:t>
            </a:r>
            <a:r>
              <a:rPr lang="en-US" sz="1400" dirty="0" err="1" smtClean="0"/>
              <a:t>zile</a:t>
            </a:r>
            <a:r>
              <a:rPr lang="en-US" sz="1400" dirty="0" smtClean="0"/>
              <a:t>.</a:t>
            </a:r>
          </a:p>
          <a:p>
            <a:r>
              <a:rPr lang="vi-VN" sz="1400" b="1" dirty="0" smtClean="0"/>
              <a:t>• Oricând este posibil, încărcați bateriile descărcate parțial. Puteți face acest lucru după orice</a:t>
            </a:r>
          </a:p>
          <a:p>
            <a:r>
              <a:rPr lang="vi-VN" sz="1400" dirty="0" smtClean="0"/>
              <a:t>incident care a implicat monitorizarea unui pacient. Acest lucru va asigura durata maximă</a:t>
            </a:r>
          </a:p>
          <a:p>
            <a:r>
              <a:rPr lang="vi-VN" sz="1400" dirty="0" smtClean="0"/>
              <a:t>de funcționare la fiecare utilizare, fără a fi necesară utilizarea bateriilor de rezervă. În acest</a:t>
            </a:r>
          </a:p>
          <a:p>
            <a:r>
              <a:rPr lang="vi-VN" sz="1400" dirty="0" smtClean="0"/>
              <a:t>caz, necesitatea utilizării unei baterii de rezervă poate servi ca semnal de alarmă atunci când</a:t>
            </a:r>
          </a:p>
          <a:p>
            <a:r>
              <a:rPr lang="vi-VN" sz="1400" dirty="0" smtClean="0"/>
              <a:t>o baterie veche nu mai poate asigura o durată normală de funcționare.</a:t>
            </a:r>
          </a:p>
          <a:p>
            <a:r>
              <a:rPr lang="vi-VN" sz="1400" b="1" dirty="0" smtClean="0"/>
              <a:t>• Păstrați bateriile descărcate separate de bateriile de rezervă aflate în curs de încărcare.</a:t>
            </a:r>
          </a:p>
          <a:p>
            <a:r>
              <a:rPr lang="vi-VN" sz="1400" dirty="0" smtClean="0"/>
              <a:t>Atunci când scoateți o baterie descărcată din monitor, nu o așezați niciodată în locul stabilit</a:t>
            </a:r>
          </a:p>
          <a:p>
            <a:r>
              <a:rPr lang="pt-BR" sz="1400" dirty="0" smtClean="0"/>
              <a:t>pentru bateriile de rezervă încărcate.</a:t>
            </a:r>
            <a:endParaRPr lang="en-US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/>
              <a:t>Verificați indicatorul Pregătit pentru utilizare (Ready for Use – RFU) de pe panoul frontal </a:t>
            </a:r>
            <a:r>
              <a:rPr lang="vi-VN" dirty="0" smtClean="0"/>
              <a:t>al</a:t>
            </a:r>
            <a:r>
              <a:rPr lang="ro-RO" dirty="0" smtClean="0"/>
              <a:t> </a:t>
            </a:r>
            <a:r>
              <a:rPr lang="vi-VN" dirty="0" smtClean="0"/>
              <a:t>unității </a:t>
            </a:r>
            <a:r>
              <a:rPr lang="vi-VN" dirty="0" smtClean="0"/>
              <a:t>X Series. Asigurați-vă că este afișat simbolul RFU.</a:t>
            </a:r>
          </a:p>
          <a:p>
            <a:r>
              <a:rPr lang="vi-VN" dirty="0" smtClean="0"/>
              <a:t>Dacă indicatorul RFU este afișat intermitent sau afișează simbolul A nu se utiliza, fie a </a:t>
            </a:r>
            <a:r>
              <a:rPr lang="vi-VN" dirty="0" smtClean="0"/>
              <a:t>fost</a:t>
            </a:r>
            <a:r>
              <a:rPr lang="ro-RO" dirty="0" smtClean="0"/>
              <a:t> </a:t>
            </a:r>
            <a:r>
              <a:rPr lang="vi-VN" dirty="0" smtClean="0"/>
              <a:t>detectată </a:t>
            </a:r>
            <a:r>
              <a:rPr lang="vi-VN" dirty="0" smtClean="0"/>
              <a:t>o eroare a echipamentului, fie bateria unității este descărcată sau instalată incorect.</a:t>
            </a:r>
          </a:p>
          <a:p>
            <a:r>
              <a:rPr lang="vi-VN" dirty="0" smtClean="0"/>
              <a:t>Instalați în unitate o baterie complet încărcată și verificați din nou indicatorul RFU. </a:t>
            </a:r>
            <a:r>
              <a:rPr lang="vi-VN" dirty="0" smtClean="0"/>
              <a:t>Dacă</a:t>
            </a:r>
            <a:r>
              <a:rPr lang="ro-RO" dirty="0" smtClean="0"/>
              <a:t> </a:t>
            </a:r>
            <a:r>
              <a:rPr lang="vi-VN" dirty="0" smtClean="0"/>
              <a:t>indicatorul </a:t>
            </a:r>
            <a:r>
              <a:rPr lang="vi-VN" dirty="0" smtClean="0"/>
              <a:t>RFU continuă să fie afișat intermitent sau să afișeze simbolul A nu se </a:t>
            </a:r>
            <a:r>
              <a:rPr lang="vi-VN" dirty="0" smtClean="0"/>
              <a:t>utiliza,</a:t>
            </a:r>
            <a:r>
              <a:rPr lang="ro-RO" dirty="0" smtClean="0"/>
              <a:t> </a:t>
            </a:r>
            <a:r>
              <a:rPr lang="vi-VN" dirty="0" smtClean="0"/>
              <a:t>întrerupeți </a:t>
            </a:r>
            <a:r>
              <a:rPr lang="vi-VN" dirty="0" smtClean="0"/>
              <a:t>utilizarea unității și contactați personalul tehnic competent sau departamentul </a:t>
            </a:r>
            <a:r>
              <a:rPr lang="vi-VN" dirty="0" smtClean="0"/>
              <a:t>de</a:t>
            </a:r>
            <a:r>
              <a:rPr lang="ro-RO" dirty="0" smtClean="0"/>
              <a:t> </a:t>
            </a:r>
            <a:r>
              <a:rPr lang="vi-VN" dirty="0" smtClean="0"/>
              <a:t>asistență tehnică</a:t>
            </a:r>
            <a:r>
              <a:rPr lang="ro-RO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Indicatorul </a:t>
            </a:r>
            <a:r>
              <a:rPr lang="ro-RO" sz="3200" dirty="0" smtClean="0"/>
              <a:t>,,</a:t>
            </a:r>
            <a:r>
              <a:rPr lang="vi-VN" sz="3200" dirty="0" smtClean="0"/>
              <a:t>Pregătit </a:t>
            </a:r>
            <a:r>
              <a:rPr lang="vi-VN" sz="3200" dirty="0" smtClean="0"/>
              <a:t>pentru </a:t>
            </a:r>
            <a:r>
              <a:rPr lang="vi-VN" sz="3200" dirty="0" smtClean="0"/>
              <a:t>utilizare</a:t>
            </a:r>
            <a:r>
              <a:rPr lang="ro-RO" sz="3200" dirty="0" smtClean="0"/>
              <a:t>,,</a:t>
            </a:r>
            <a:endParaRPr lang="en-US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r>
              <a:rPr lang="vi-VN" sz="1800" dirty="0" smtClean="0"/>
              <a:t>Pentru curățarea dispozitivului, utilizați numai agenții de curățare recomandați mai jos</a:t>
            </a:r>
            <a:r>
              <a:rPr lang="vi-VN" sz="1800" dirty="0" smtClean="0"/>
              <a:t>.</a:t>
            </a:r>
            <a:endParaRPr lang="ro-RO" sz="1800" dirty="0" smtClean="0"/>
          </a:p>
          <a:p>
            <a:r>
              <a:rPr lang="vi-VN" sz="1800" dirty="0" smtClean="0"/>
              <a:t>NU permiteți niciodată pătrunderea agentului de curățare sau a apei în fante sau </a:t>
            </a:r>
            <a:r>
              <a:rPr lang="vi-VN" sz="1800" dirty="0" smtClean="0"/>
              <a:t>deschiderile</a:t>
            </a:r>
            <a:r>
              <a:rPr lang="ro-RO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</a:t>
            </a:r>
            <a:r>
              <a:rPr lang="en-US" sz="1800" dirty="0" err="1" smtClean="0"/>
              <a:t>conectori</a:t>
            </a:r>
            <a:r>
              <a:rPr lang="en-US" sz="1800" dirty="0" smtClean="0"/>
              <a:t>.</a:t>
            </a:r>
          </a:p>
          <a:p>
            <a:r>
              <a:rPr lang="vi-VN" sz="1800" dirty="0" smtClean="0"/>
              <a:t>În timpul curățării, verificați întotdeauna monitorul și deschiderile pentru conectori, pentru </a:t>
            </a:r>
            <a:r>
              <a:rPr lang="vi-VN" sz="1800" dirty="0" smtClean="0"/>
              <a:t>a</a:t>
            </a:r>
            <a:r>
              <a:rPr lang="ro-RO" sz="1800" dirty="0" smtClean="0"/>
              <a:t> </a:t>
            </a:r>
            <a:r>
              <a:rPr lang="vi-VN" sz="1800" dirty="0" smtClean="0"/>
              <a:t>detecta </a:t>
            </a:r>
            <a:r>
              <a:rPr lang="vi-VN" sz="1800" dirty="0" smtClean="0"/>
              <a:t>eventualele semne de uzură neobișnuită, deteriorare sau umezeală</a:t>
            </a:r>
            <a:r>
              <a:rPr lang="vi-VN" sz="1800" dirty="0" smtClean="0"/>
              <a:t>.</a:t>
            </a:r>
            <a:endParaRPr lang="ro-RO" sz="1800" dirty="0" smtClean="0"/>
          </a:p>
          <a:p>
            <a:endParaRPr lang="ro-RO" sz="1800" dirty="0" smtClean="0"/>
          </a:p>
          <a:p>
            <a:r>
              <a:rPr lang="ro-RO" sz="1800" b="1" dirty="0" smtClean="0"/>
              <a:t> . </a:t>
            </a:r>
            <a:r>
              <a:rPr lang="en-US" sz="1800" b="1" dirty="0" err="1" smtClean="0"/>
              <a:t>Șervețele</a:t>
            </a:r>
            <a:r>
              <a:rPr lang="en-US" sz="1800" b="1" dirty="0" smtClean="0"/>
              <a:t> </a:t>
            </a:r>
            <a:r>
              <a:rPr lang="en-US" sz="1800" b="1" dirty="0" smtClean="0"/>
              <a:t>cu </a:t>
            </a:r>
            <a:r>
              <a:rPr lang="en-US" sz="1800" b="1" dirty="0" err="1" smtClean="0"/>
              <a:t>peroxid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hidrogen</a:t>
            </a:r>
            <a:r>
              <a:rPr lang="en-US" sz="1800" b="1" dirty="0" smtClean="0"/>
              <a:t> Clorox Healthcare</a:t>
            </a:r>
          </a:p>
          <a:p>
            <a:r>
              <a:rPr lang="en-US" sz="1800" b="1" dirty="0" smtClean="0"/>
              <a:t>• </a:t>
            </a:r>
            <a:r>
              <a:rPr lang="en-US" sz="1800" b="1" dirty="0" err="1" smtClean="0"/>
              <a:t>Șervețele</a:t>
            </a:r>
            <a:r>
              <a:rPr lang="en-US" sz="1800" b="1" dirty="0" smtClean="0"/>
              <a:t> cu </a:t>
            </a:r>
            <a:r>
              <a:rPr lang="en-US" sz="1800" b="1" dirty="0" err="1" smtClean="0"/>
              <a:t>alcool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izopropilic</a:t>
            </a:r>
            <a:r>
              <a:rPr lang="en-US" sz="1800" b="1" dirty="0" smtClean="0"/>
              <a:t> 70%</a:t>
            </a:r>
          </a:p>
          <a:p>
            <a:r>
              <a:rPr lang="vi-VN" sz="1800" b="1" dirty="0" smtClean="0"/>
              <a:t>• Soluție sau șervețele cu soluție de hipoclorit de sodiu (înălbitor) (max. 10.000 ppm)</a:t>
            </a:r>
          </a:p>
          <a:p>
            <a:r>
              <a:rPr lang="en-US" sz="1800" b="1" dirty="0" smtClean="0"/>
              <a:t>• </a:t>
            </a:r>
            <a:r>
              <a:rPr lang="en-US" sz="1800" b="1" dirty="0" err="1" smtClean="0"/>
              <a:t>Soluție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peroxid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hidrogen</a:t>
            </a:r>
            <a:endParaRPr lang="en-US" sz="1800" b="1" dirty="0" smtClean="0"/>
          </a:p>
          <a:p>
            <a:r>
              <a:rPr lang="vi-VN" sz="1800" b="1" dirty="0" smtClean="0"/>
              <a:t>• Apă caldă și săpun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 smtClean="0"/>
              <a:t>Instrucțiuni de curățare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Semnalul</a:t>
            </a:r>
            <a:r>
              <a:rPr lang="en-US" dirty="0" smtClean="0"/>
              <a:t> ECG al </a:t>
            </a:r>
            <a:r>
              <a:rPr lang="en-US" dirty="0" err="1" smtClean="0"/>
              <a:t>pacientului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monitorizat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conectarea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 la </a:t>
            </a:r>
            <a:r>
              <a:rPr lang="en-US" dirty="0" err="1" smtClean="0"/>
              <a:t>unitate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ro-RO" dirty="0" smtClean="0"/>
              <a:t> </a:t>
            </a:r>
            <a:r>
              <a:rPr lang="en-US" dirty="0" err="1" smtClean="0"/>
              <a:t>intermediul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cablu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pacient</a:t>
            </a:r>
            <a:r>
              <a:rPr lang="en-US" dirty="0" smtClean="0"/>
              <a:t> cu 3, 5 </a:t>
            </a:r>
            <a:r>
              <a:rPr lang="en-US" dirty="0" err="1" smtClean="0"/>
              <a:t>sau</a:t>
            </a:r>
            <a:r>
              <a:rPr lang="en-US" dirty="0" smtClean="0"/>
              <a:t> 12 </a:t>
            </a:r>
            <a:r>
              <a:rPr lang="en-US" dirty="0" err="1" smtClean="0"/>
              <a:t>derivații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intermediul</a:t>
            </a:r>
            <a:r>
              <a:rPr lang="en-US" dirty="0" smtClean="0"/>
              <a:t> </a:t>
            </a:r>
            <a:r>
              <a:rPr lang="en-US" dirty="0" err="1" smtClean="0"/>
              <a:t>electrozilor</a:t>
            </a:r>
            <a:r>
              <a:rPr lang="ro-RO" dirty="0" smtClean="0"/>
              <a:t> </a:t>
            </a:r>
            <a:r>
              <a:rPr lang="vi-VN" dirty="0" smtClean="0"/>
              <a:t>de </a:t>
            </a:r>
            <a:r>
              <a:rPr lang="vi-VN" dirty="0" smtClean="0"/>
              <a:t>terapie „mâini libere”. Forma de undă ECG este prezentată pe afișaj împreună </a:t>
            </a:r>
            <a:r>
              <a:rPr lang="vi-VN" dirty="0" smtClean="0"/>
              <a:t>cu</a:t>
            </a:r>
            <a:r>
              <a:rPr lang="ro-RO" dirty="0" smtClean="0"/>
              <a:t> </a:t>
            </a:r>
            <a:r>
              <a:rPr lang="vi-VN" dirty="0" smtClean="0"/>
              <a:t>următoarele </a:t>
            </a:r>
            <a:r>
              <a:rPr lang="vi-VN" dirty="0" smtClean="0"/>
              <a:t>informații:</a:t>
            </a:r>
          </a:p>
          <a:p>
            <a:r>
              <a:rPr lang="pt-BR" b="1" dirty="0" smtClean="0"/>
              <a:t>• ritmul cardiac mediu, calculat pe baza intervalelor R-R;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selectarea</a:t>
            </a:r>
            <a:r>
              <a:rPr lang="en-US" b="1" dirty="0" smtClean="0"/>
              <a:t> </a:t>
            </a:r>
            <a:r>
              <a:rPr lang="en-US" b="1" dirty="0" err="1" smtClean="0"/>
              <a:t>derivațiilor</a:t>
            </a:r>
            <a:r>
              <a:rPr lang="en-US" b="1" dirty="0" smtClean="0"/>
              <a:t> – I, II, III, </a:t>
            </a:r>
            <a:r>
              <a:rPr lang="en-US" b="1" dirty="0" err="1" smtClean="0"/>
              <a:t>aVR</a:t>
            </a:r>
            <a:r>
              <a:rPr lang="en-US" b="1" dirty="0" smtClean="0"/>
              <a:t>, </a:t>
            </a:r>
            <a:r>
              <a:rPr lang="en-US" b="1" dirty="0" err="1" smtClean="0"/>
              <a:t>aVL</a:t>
            </a:r>
            <a:r>
              <a:rPr lang="en-US" b="1" dirty="0" smtClean="0"/>
              <a:t>, </a:t>
            </a:r>
            <a:r>
              <a:rPr lang="en-US" b="1" dirty="0" err="1" smtClean="0"/>
              <a:t>aVF</a:t>
            </a:r>
            <a:r>
              <a:rPr lang="en-US" b="1" dirty="0" smtClean="0"/>
              <a:t>, V1, V2, V3, V4, V5, V6 (cu </a:t>
            </a:r>
            <a:r>
              <a:rPr lang="en-US" b="1" dirty="0" err="1" smtClean="0"/>
              <a:t>cablu</a:t>
            </a:r>
            <a:r>
              <a:rPr lang="en-US" b="1" dirty="0" smtClean="0"/>
              <a:t> ECG</a:t>
            </a:r>
            <a:r>
              <a:rPr lang="en-US" b="1" dirty="0" smtClean="0"/>
              <a:t>),</a:t>
            </a:r>
            <a:r>
              <a:rPr lang="ro-RO" b="1" dirty="0" smtClean="0"/>
              <a:t> </a:t>
            </a:r>
            <a:r>
              <a:rPr lang="vi-VN" dirty="0" smtClean="0"/>
              <a:t>PADELE </a:t>
            </a:r>
            <a:r>
              <a:rPr lang="vi-VN" dirty="0" smtClean="0"/>
              <a:t>sau DISCURI (APLS, dacă unitatea este conectată la AutoPulse® Plus);</a:t>
            </a:r>
          </a:p>
          <a:p>
            <a:r>
              <a:rPr lang="pt-BR" b="1" dirty="0" smtClean="0"/>
              <a:t>• dimensiunea formei de undă ECG – 0,125, 0,25, 0,50, 1,0, 2,0, 4,0 cm/mV, AUTO</a:t>
            </a:r>
            <a:r>
              <a:rPr lang="pt-BR" b="1" dirty="0" smtClean="0"/>
              <a:t>;</a:t>
            </a:r>
            <a:r>
              <a:rPr lang="ro-RO" b="1" dirty="0" smtClean="0"/>
              <a:t> 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mesajele</a:t>
            </a:r>
            <a:r>
              <a:rPr lang="en-US" b="1" dirty="0" smtClean="0"/>
              <a:t> de stare.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Monitorizarea</a:t>
            </a:r>
            <a:r>
              <a:rPr lang="en-US" dirty="0" smtClean="0">
                <a:solidFill>
                  <a:srgbClr val="FF0000"/>
                </a:solidFill>
              </a:rPr>
              <a:t> ECG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4038600"/>
            <a:ext cx="647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Unitatea X Series detectează numai semnalele electrice ECG. Aceasta nu detectează pulsul</a:t>
            </a:r>
          </a:p>
          <a:p>
            <a:r>
              <a:rPr lang="vi-VN" b="1" dirty="0" smtClean="0">
                <a:solidFill>
                  <a:srgbClr val="FF0000"/>
                </a:solidFill>
              </a:rPr>
              <a:t>(perfuzia circulatorie efectivă). Verificați întotdeauna pulsul și ritmul cardiac prin </a:t>
            </a:r>
            <a:r>
              <a:rPr lang="vi-VN" b="1" dirty="0" smtClean="0">
                <a:solidFill>
                  <a:srgbClr val="FF0000"/>
                </a:solidFill>
              </a:rPr>
              <a:t>evaluarea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vi-VN" b="1" dirty="0" smtClean="0">
                <a:solidFill>
                  <a:srgbClr val="FF0000"/>
                </a:solidFill>
              </a:rPr>
              <a:t>fizică </a:t>
            </a:r>
            <a:r>
              <a:rPr lang="vi-VN" b="1" dirty="0" smtClean="0">
                <a:solidFill>
                  <a:srgbClr val="FF0000"/>
                </a:solidFill>
              </a:rPr>
              <a:t>a pacientului. Nu presupuneți niciodată că afișarea unui ritm cardiac diferit de </a:t>
            </a:r>
            <a:r>
              <a:rPr lang="vi-VN" b="1" dirty="0" smtClean="0">
                <a:solidFill>
                  <a:srgbClr val="FF0000"/>
                </a:solidFill>
              </a:rPr>
              <a:t>zero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vi-VN" b="1" dirty="0" smtClean="0">
                <a:solidFill>
                  <a:srgbClr val="FF0000"/>
                </a:solidFill>
              </a:rPr>
              <a:t>înseamnă </a:t>
            </a:r>
            <a:r>
              <a:rPr lang="vi-VN" b="1" dirty="0" smtClean="0">
                <a:solidFill>
                  <a:srgbClr val="FF0000"/>
                </a:solidFill>
              </a:rPr>
              <a:t>că pacientul are puls.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200400"/>
            <a:ext cx="8229600" cy="1719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6600" b="1" i="1" dirty="0" smtClean="0">
                <a:latin typeface="Algerian" pitchFamily="82" charset="0"/>
              </a:rPr>
              <a:t>SUCCES!</a:t>
            </a:r>
            <a:endParaRPr lang="en-US" sz="6600" b="1" i="1" dirty="0"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290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Imagini pentru Z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3124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86200"/>
          </a:xfrm>
        </p:spPr>
        <p:txBody>
          <a:bodyPr>
            <a:normAutofit fontScale="62500" lnSpcReduction="20000"/>
          </a:bodyPr>
          <a:lstStyle/>
          <a:p>
            <a:r>
              <a:rPr lang="vi-VN" dirty="0" smtClean="0"/>
              <a:t>Aplicarea și amplasarea corectă a electrozilor sunt esențiale pentru calitatea </a:t>
            </a:r>
            <a:r>
              <a:rPr lang="vi-VN" dirty="0" smtClean="0"/>
              <a:t>monitorizării</a:t>
            </a:r>
            <a:r>
              <a:rPr lang="ro-RO" dirty="0" smtClean="0"/>
              <a:t> </a:t>
            </a:r>
            <a:r>
              <a:rPr lang="en-US" dirty="0" err="1" smtClean="0"/>
              <a:t>semnalului</a:t>
            </a:r>
            <a:r>
              <a:rPr lang="en-US" dirty="0" smtClean="0"/>
              <a:t> </a:t>
            </a:r>
            <a:r>
              <a:rPr lang="en-US" dirty="0" smtClean="0"/>
              <a:t>ECG. Un contact </a:t>
            </a:r>
            <a:r>
              <a:rPr lang="en-US" dirty="0" err="1" smtClean="0"/>
              <a:t>corect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electrod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piele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reduce la minimum </a:t>
            </a:r>
            <a:r>
              <a:rPr lang="en-US" dirty="0" err="1" smtClean="0"/>
              <a:t>artefactele</a:t>
            </a:r>
            <a:r>
              <a:rPr lang="en-US" dirty="0" smtClean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mișcare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interferențele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semnale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monitoriza</a:t>
            </a:r>
            <a:r>
              <a:rPr lang="en-US" dirty="0" smtClean="0"/>
              <a:t> </a:t>
            </a:r>
            <a:r>
              <a:rPr lang="en-US" dirty="0" err="1" smtClean="0"/>
              <a:t>semnalul</a:t>
            </a:r>
            <a:r>
              <a:rPr lang="en-US" dirty="0" smtClean="0"/>
              <a:t> ECG al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pacient</a:t>
            </a:r>
            <a:r>
              <a:rPr lang="en-US" dirty="0" smtClean="0"/>
              <a:t> </a:t>
            </a:r>
            <a:r>
              <a:rPr lang="en-US" dirty="0" err="1" smtClean="0"/>
              <a:t>folosind</a:t>
            </a:r>
            <a:r>
              <a:rPr lang="en-US" dirty="0" smtClean="0"/>
              <a:t> </a:t>
            </a:r>
            <a:r>
              <a:rPr lang="en-US" dirty="0" err="1" smtClean="0"/>
              <a:t>cabluri</a:t>
            </a:r>
            <a:r>
              <a:rPr lang="en-US" dirty="0" smtClean="0"/>
              <a:t> ECG cu 3 </a:t>
            </a:r>
            <a:r>
              <a:rPr lang="en-US" dirty="0" err="1" smtClean="0"/>
              <a:t>și</a:t>
            </a:r>
            <a:r>
              <a:rPr lang="en-US" dirty="0" smtClean="0"/>
              <a:t> 5 </a:t>
            </a:r>
            <a:r>
              <a:rPr lang="en-US" dirty="0" err="1" smtClean="0"/>
              <a:t>derivații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it-IT" dirty="0" smtClean="0"/>
              <a:t>urmați </a:t>
            </a:r>
            <a:r>
              <a:rPr lang="it-IT" dirty="0" smtClean="0"/>
              <a:t>procedura de mai jos</a:t>
            </a:r>
            <a:r>
              <a:rPr lang="it-IT" dirty="0" smtClean="0"/>
              <a:t>:</a:t>
            </a:r>
            <a:endParaRPr lang="it-IT" dirty="0" smtClean="0"/>
          </a:p>
          <a:p>
            <a:r>
              <a:rPr lang="vi-VN" dirty="0" smtClean="0"/>
              <a:t>1. Pregătiți pielea pacientului pentru aplicarea electrozilor: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Aplicați</a:t>
            </a:r>
            <a:r>
              <a:rPr lang="en-US" dirty="0" smtClean="0"/>
              <a:t> </a:t>
            </a:r>
            <a:r>
              <a:rPr lang="en-US" dirty="0" err="1" smtClean="0"/>
              <a:t>discurile</a:t>
            </a:r>
            <a:r>
              <a:rPr lang="en-US" dirty="0" smtClean="0"/>
              <a:t> cu </a:t>
            </a:r>
            <a:r>
              <a:rPr lang="en-US" dirty="0" err="1" smtClean="0"/>
              <a:t>electrozi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corpul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.</a:t>
            </a:r>
          </a:p>
          <a:p>
            <a:r>
              <a:rPr lang="vi-VN" dirty="0" smtClean="0"/>
              <a:t>3. Conectați fiecare dintre derivațiile cablului ECG la electrodul corespunzător.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Cuplați</a:t>
            </a:r>
            <a:r>
              <a:rPr lang="en-US" dirty="0" smtClean="0"/>
              <a:t> </a:t>
            </a:r>
            <a:r>
              <a:rPr lang="en-US" dirty="0" err="1" smtClean="0"/>
              <a:t>conectorul</a:t>
            </a:r>
            <a:r>
              <a:rPr lang="en-US" dirty="0" smtClean="0"/>
              <a:t> </a:t>
            </a:r>
            <a:r>
              <a:rPr lang="en-US" dirty="0" err="1" smtClean="0"/>
              <a:t>cablului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pacient</a:t>
            </a:r>
            <a:r>
              <a:rPr lang="en-US" dirty="0" smtClean="0"/>
              <a:t> la </a:t>
            </a:r>
            <a:r>
              <a:rPr lang="en-US" dirty="0" err="1" smtClean="0"/>
              <a:t>conectorul</a:t>
            </a:r>
            <a:r>
              <a:rPr lang="en-US" dirty="0" smtClean="0"/>
              <a:t> de </a:t>
            </a:r>
            <a:r>
              <a:rPr lang="en-US" dirty="0" err="1" smtClean="0"/>
              <a:t>intrare</a:t>
            </a:r>
            <a:r>
              <a:rPr lang="en-US" dirty="0" smtClean="0"/>
              <a:t> ECG de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unitatea</a:t>
            </a:r>
            <a:r>
              <a:rPr lang="ro-RO" dirty="0" smtClean="0"/>
              <a:t> </a:t>
            </a:r>
            <a:r>
              <a:rPr lang="en-US" dirty="0" smtClean="0"/>
              <a:t>X </a:t>
            </a:r>
            <a:r>
              <a:rPr lang="en-US" dirty="0" smtClean="0"/>
              <a:t>Series.</a:t>
            </a:r>
          </a:p>
          <a:p>
            <a:r>
              <a:rPr lang="vi-VN" dirty="0" smtClean="0"/>
              <a:t>5. Selectați formele de undă ECG care vor fi afișate pe ecranul de afișare a marcajelor </a:t>
            </a:r>
            <a:r>
              <a:rPr lang="vi-VN" dirty="0" smtClean="0"/>
              <a:t>formei</a:t>
            </a:r>
            <a:r>
              <a:rPr lang="ro-RO" dirty="0" smtClean="0"/>
              <a:t> </a:t>
            </a:r>
            <a:r>
              <a:rPr lang="vi-VN" dirty="0" smtClean="0"/>
              <a:t>de </a:t>
            </a:r>
            <a:r>
              <a:rPr lang="vi-VN" dirty="0" smtClean="0"/>
              <a:t>undă.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Observați</a:t>
            </a:r>
            <a:r>
              <a:rPr lang="en-US" dirty="0" smtClean="0"/>
              <a:t> </a:t>
            </a:r>
            <a:r>
              <a:rPr lang="en-US" dirty="0" err="1" smtClean="0"/>
              <a:t>electrocardiograma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 de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afișaj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reglați</a:t>
            </a:r>
            <a:r>
              <a:rPr lang="en-US" dirty="0" smtClean="0"/>
              <a:t> </a:t>
            </a:r>
            <a:r>
              <a:rPr lang="en-US" dirty="0" err="1" smtClean="0"/>
              <a:t>dimensiunea</a:t>
            </a:r>
            <a:r>
              <a:rPr lang="en-US" dirty="0" smtClean="0"/>
              <a:t> </a:t>
            </a:r>
            <a:r>
              <a:rPr lang="en-US" dirty="0" err="1" smtClean="0"/>
              <a:t>marcajelor</a:t>
            </a:r>
            <a:r>
              <a:rPr lang="ro-RO" dirty="0" smtClean="0"/>
              <a:t> </a:t>
            </a:r>
            <a:r>
              <a:rPr lang="vi-VN" dirty="0" smtClean="0"/>
              <a:t>formei </a:t>
            </a:r>
            <a:r>
              <a:rPr lang="vi-VN" dirty="0" smtClean="0"/>
              <a:t>de undă ECG conform necesităților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 smtClean="0"/>
              <a:t>Configurarea monitorizării ECG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4343400"/>
            <a:ext cx="708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 smtClean="0"/>
              <a:t>Aplicarea corectă a electrozilor este esențială pentru calitatea </a:t>
            </a:r>
            <a:r>
              <a:rPr lang="vi-VN" sz="1400" b="1" dirty="0" smtClean="0"/>
              <a:t>monitorizării</a:t>
            </a:r>
            <a:r>
              <a:rPr lang="ro-RO" sz="1400" b="1" dirty="0" smtClean="0"/>
              <a:t> </a:t>
            </a:r>
            <a:r>
              <a:rPr lang="vi-VN" sz="1400" b="1" dirty="0" smtClean="0"/>
              <a:t>semnalului </a:t>
            </a:r>
            <a:r>
              <a:rPr lang="vi-VN" sz="1400" b="1" dirty="0" smtClean="0"/>
              <a:t>ECG.</a:t>
            </a:r>
          </a:p>
          <a:p>
            <a:r>
              <a:rPr lang="en-US" sz="1400" b="1" dirty="0" smtClean="0"/>
              <a:t>Un contact </a:t>
            </a:r>
            <a:r>
              <a:rPr lang="en-US" sz="1400" b="1" dirty="0" err="1" smtClean="0"/>
              <a:t>corect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între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electrod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și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piele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va</a:t>
            </a:r>
            <a:r>
              <a:rPr lang="en-US" sz="1400" b="1" dirty="0" smtClean="0"/>
              <a:t> reduce la minimum </a:t>
            </a:r>
            <a:r>
              <a:rPr lang="en-US" sz="1400" b="1" dirty="0" err="1" smtClean="0"/>
              <a:t>artefactele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mișcare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și</a:t>
            </a:r>
            <a:r>
              <a:rPr lang="ro-RO" sz="1400" b="1" dirty="0" smtClean="0"/>
              <a:t> </a:t>
            </a:r>
            <a:r>
              <a:rPr lang="en-US" sz="1400" b="1" dirty="0" err="1" smtClean="0"/>
              <a:t>interferențele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între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semnale</a:t>
            </a:r>
            <a:r>
              <a:rPr lang="en-US" sz="1400" b="1" dirty="0" smtClean="0"/>
              <a:t>.</a:t>
            </a:r>
          </a:p>
          <a:p>
            <a:r>
              <a:rPr lang="vi-VN" sz="1400" b="1" dirty="0" smtClean="0"/>
              <a:t>Înainte de a aplica electrozii, pregătiți pielea pacientului conform necesităților:</a:t>
            </a:r>
          </a:p>
          <a:p>
            <a:r>
              <a:rPr lang="vi-VN" sz="1400" b="1" dirty="0" smtClean="0"/>
              <a:t>• Bărbieriți sau tundeți părul din punctul de aplicare a electrodului, dacă este necesar.</a:t>
            </a:r>
          </a:p>
          <a:p>
            <a:r>
              <a:rPr lang="vi-VN" sz="1400" b="1" dirty="0" smtClean="0"/>
              <a:t>• Îndepărtați grăsimea de pe piele folosind un tampon cu alcool.</a:t>
            </a:r>
          </a:p>
          <a:p>
            <a:r>
              <a:rPr lang="en-US" sz="1400" b="1" dirty="0" smtClean="0"/>
              <a:t>• </a:t>
            </a:r>
            <a:r>
              <a:rPr lang="en-US" sz="1400" b="1" dirty="0" err="1" smtClean="0"/>
              <a:t>Frecați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punctul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aplicare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pentru</a:t>
            </a:r>
            <a:r>
              <a:rPr lang="en-US" sz="1400" b="1" dirty="0" smtClean="0"/>
              <a:t> a </a:t>
            </a:r>
            <a:r>
              <a:rPr lang="en-US" sz="1400" b="1" dirty="0" err="1" smtClean="0"/>
              <a:t>usca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pielea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Aplicarea</a:t>
            </a:r>
            <a:r>
              <a:rPr lang="en-US" dirty="0" smtClean="0"/>
              <a:t> </a:t>
            </a:r>
            <a:r>
              <a:rPr lang="en-US" dirty="0" err="1" smtClean="0"/>
              <a:t>electrozilor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corpul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342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33800" y="1143000"/>
            <a:ext cx="5410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Amplasarea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electrozilor</a:t>
            </a:r>
            <a:endParaRPr lang="ro-RO" sz="1400" b="1" dirty="0" smtClean="0"/>
          </a:p>
          <a:p>
            <a:endParaRPr lang="en-US" sz="1400" b="1" dirty="0" smtClean="0"/>
          </a:p>
          <a:p>
            <a:r>
              <a:rPr lang="ro-RO" sz="1400" dirty="0" smtClean="0"/>
              <a:t>- </a:t>
            </a:r>
            <a:r>
              <a:rPr lang="vi-VN" sz="1400" dirty="0" smtClean="0"/>
              <a:t>Electrodul </a:t>
            </a:r>
            <a:r>
              <a:rPr lang="vi-VN" sz="1400" dirty="0" smtClean="0"/>
              <a:t>RA/alb Electrodul R/roșu Se amplasează în apropierea </a:t>
            </a:r>
            <a:r>
              <a:rPr lang="vi-VN" sz="1400" dirty="0" smtClean="0"/>
              <a:t>liniei</a:t>
            </a:r>
            <a:r>
              <a:rPr lang="ro-RO" sz="1400" dirty="0" smtClean="0"/>
              <a:t> </a:t>
            </a:r>
            <a:r>
              <a:rPr lang="en-US" sz="1400" dirty="0" err="1" smtClean="0"/>
              <a:t>medioclaviculare</a:t>
            </a:r>
            <a:r>
              <a:rPr lang="en-US" sz="1400" dirty="0" smtClean="0"/>
              <a:t> </a:t>
            </a:r>
            <a:r>
              <a:rPr lang="en-US" sz="1400" dirty="0" err="1" smtClean="0"/>
              <a:t>drepte</a:t>
            </a:r>
            <a:r>
              <a:rPr lang="en-US" sz="1400" dirty="0" smtClean="0"/>
              <a:t> a </a:t>
            </a:r>
            <a:r>
              <a:rPr lang="en-US" sz="1400" dirty="0" err="1" smtClean="0"/>
              <a:t>pacientului</a:t>
            </a:r>
            <a:r>
              <a:rPr lang="en-US" sz="1400" dirty="0" smtClean="0"/>
              <a:t>, </a:t>
            </a:r>
            <a:r>
              <a:rPr lang="en-US" sz="1400" dirty="0" err="1" smtClean="0"/>
              <a:t>chiar</a:t>
            </a:r>
            <a:endParaRPr lang="en-US" sz="1400" dirty="0" smtClean="0"/>
          </a:p>
          <a:p>
            <a:r>
              <a:rPr lang="vi-VN" sz="1400" dirty="0" smtClean="0"/>
              <a:t>sub claviculă.</a:t>
            </a:r>
          </a:p>
          <a:p>
            <a:r>
              <a:rPr lang="ro-RO" sz="1400" dirty="0" smtClean="0"/>
              <a:t>- </a:t>
            </a:r>
            <a:r>
              <a:rPr lang="es-ES" sz="1400" dirty="0" err="1" smtClean="0"/>
              <a:t>Electrodul</a:t>
            </a:r>
            <a:r>
              <a:rPr lang="es-ES" sz="1400" dirty="0" smtClean="0"/>
              <a:t> </a:t>
            </a:r>
            <a:r>
              <a:rPr lang="es-ES" sz="1400" dirty="0" smtClean="0"/>
              <a:t>LA/</a:t>
            </a:r>
            <a:r>
              <a:rPr lang="es-ES" sz="1400" dirty="0" err="1" smtClean="0"/>
              <a:t>negru</a:t>
            </a:r>
            <a:r>
              <a:rPr lang="es-ES" sz="1400" dirty="0" smtClean="0"/>
              <a:t> </a:t>
            </a:r>
            <a:r>
              <a:rPr lang="es-ES" sz="1400" dirty="0" err="1" smtClean="0"/>
              <a:t>Electrodul</a:t>
            </a:r>
            <a:r>
              <a:rPr lang="es-ES" sz="1400" dirty="0" smtClean="0"/>
              <a:t> L/</a:t>
            </a:r>
            <a:r>
              <a:rPr lang="es-ES" sz="1400" dirty="0" err="1" smtClean="0"/>
              <a:t>galben</a:t>
            </a:r>
            <a:r>
              <a:rPr lang="es-ES" sz="1400" dirty="0" smtClean="0"/>
              <a:t> Se </a:t>
            </a:r>
            <a:r>
              <a:rPr lang="es-ES" sz="1400" dirty="0" err="1" smtClean="0"/>
              <a:t>amplasează</a:t>
            </a:r>
            <a:r>
              <a:rPr lang="es-ES" sz="1400" dirty="0" smtClean="0"/>
              <a:t> </a:t>
            </a:r>
            <a:r>
              <a:rPr lang="es-ES" sz="1400" dirty="0" err="1" smtClean="0"/>
              <a:t>în</a:t>
            </a:r>
            <a:r>
              <a:rPr lang="es-ES" sz="1400" dirty="0" smtClean="0"/>
              <a:t> </a:t>
            </a:r>
            <a:r>
              <a:rPr lang="es-ES" sz="1400" dirty="0" err="1" smtClean="0"/>
              <a:t>apropierea</a:t>
            </a:r>
            <a:r>
              <a:rPr lang="es-ES" sz="1400" dirty="0" smtClean="0"/>
              <a:t> </a:t>
            </a:r>
            <a:r>
              <a:rPr lang="es-ES" sz="1400" dirty="0" err="1" smtClean="0"/>
              <a:t>liniei</a:t>
            </a:r>
            <a:r>
              <a:rPr lang="ro-RO" sz="1400" dirty="0" smtClean="0"/>
              <a:t> </a:t>
            </a:r>
            <a:r>
              <a:rPr lang="it-IT" sz="1400" dirty="0" smtClean="0"/>
              <a:t>medioclaviculare </a:t>
            </a:r>
            <a:r>
              <a:rPr lang="it-IT" sz="1400" dirty="0" smtClean="0"/>
              <a:t>stângi a pacientului, chiar</a:t>
            </a:r>
          </a:p>
          <a:p>
            <a:r>
              <a:rPr lang="vi-VN" sz="1400" dirty="0" smtClean="0"/>
              <a:t>sub claviculă.</a:t>
            </a:r>
          </a:p>
          <a:p>
            <a:r>
              <a:rPr lang="ro-RO" sz="1400" dirty="0" smtClean="0"/>
              <a:t>- </a:t>
            </a:r>
            <a:r>
              <a:rPr lang="es-ES" sz="1400" dirty="0" err="1" smtClean="0"/>
              <a:t>Electrodul</a:t>
            </a:r>
            <a:r>
              <a:rPr lang="es-ES" sz="1400" dirty="0" smtClean="0"/>
              <a:t> </a:t>
            </a:r>
            <a:r>
              <a:rPr lang="es-ES" sz="1400" dirty="0" smtClean="0"/>
              <a:t>LL/</a:t>
            </a:r>
            <a:r>
              <a:rPr lang="es-ES" sz="1400" dirty="0" err="1" smtClean="0"/>
              <a:t>roșu</a:t>
            </a:r>
            <a:r>
              <a:rPr lang="es-ES" sz="1400" dirty="0" smtClean="0"/>
              <a:t> </a:t>
            </a:r>
            <a:r>
              <a:rPr lang="es-ES" sz="1400" dirty="0" err="1" smtClean="0"/>
              <a:t>Electrodul</a:t>
            </a:r>
            <a:r>
              <a:rPr lang="es-ES" sz="1400" dirty="0" smtClean="0"/>
              <a:t> F/verde Se </a:t>
            </a:r>
            <a:r>
              <a:rPr lang="es-ES" sz="1400" dirty="0" err="1" smtClean="0"/>
              <a:t>amplasează</a:t>
            </a:r>
            <a:r>
              <a:rPr lang="es-ES" sz="1400" dirty="0" smtClean="0"/>
              <a:t> </a:t>
            </a:r>
            <a:r>
              <a:rPr lang="es-ES" sz="1400" dirty="0" err="1" smtClean="0"/>
              <a:t>între</a:t>
            </a:r>
            <a:r>
              <a:rPr lang="es-ES" sz="1400" dirty="0" smtClean="0"/>
              <a:t> </a:t>
            </a:r>
            <a:r>
              <a:rPr lang="es-ES" sz="1400" dirty="0" err="1" smtClean="0"/>
              <a:t>cel</a:t>
            </a:r>
            <a:r>
              <a:rPr lang="es-ES" sz="1400" dirty="0" smtClean="0"/>
              <a:t> de-al 6-lea </a:t>
            </a:r>
            <a:r>
              <a:rPr lang="es-ES" sz="1400" dirty="0" err="1" smtClean="0"/>
              <a:t>și</a:t>
            </a:r>
            <a:r>
              <a:rPr lang="es-ES" sz="1400" dirty="0" smtClean="0"/>
              <a:t> </a:t>
            </a:r>
            <a:r>
              <a:rPr lang="es-ES" sz="1400" dirty="0" err="1" smtClean="0"/>
              <a:t>cel</a:t>
            </a:r>
            <a:r>
              <a:rPr lang="ro-RO" sz="1400" dirty="0" smtClean="0"/>
              <a:t> </a:t>
            </a:r>
            <a:r>
              <a:rPr lang="it-IT" sz="1400" dirty="0" smtClean="0"/>
              <a:t>de-al </a:t>
            </a:r>
            <a:r>
              <a:rPr lang="it-IT" sz="1400" dirty="0" smtClean="0"/>
              <a:t>7-lea spațiu intercostal, pe linia</a:t>
            </a:r>
          </a:p>
          <a:p>
            <a:r>
              <a:rPr lang="vi-VN" sz="1400" dirty="0" smtClean="0"/>
              <a:t>medioclaviculară stângă a pacientului.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Amplasarea</a:t>
            </a:r>
            <a:r>
              <a:rPr lang="en-US" dirty="0" smtClean="0"/>
              <a:t> </a:t>
            </a:r>
            <a:r>
              <a:rPr lang="en-US" dirty="0" err="1" smtClean="0"/>
              <a:t>electrozilor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5 </a:t>
            </a:r>
            <a:r>
              <a:rPr lang="en-US" dirty="0" err="1" smtClean="0"/>
              <a:t>derivații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33800" y="1219200"/>
            <a:ext cx="4953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Codificarea cromatică AHA Codificarea cromatică IEC Amplasarea electrozilor</a:t>
            </a:r>
          </a:p>
          <a:p>
            <a:r>
              <a:rPr lang="vi-VN" sz="1200" dirty="0" smtClean="0"/>
              <a:t>Electrodul RA/alb Electrodul R/roșu Se amplasează în apropierea liniei</a:t>
            </a:r>
          </a:p>
          <a:p>
            <a:r>
              <a:rPr lang="en-US" sz="1200" dirty="0" err="1" smtClean="0"/>
              <a:t>medioclaviculare</a:t>
            </a:r>
            <a:r>
              <a:rPr lang="en-US" sz="1200" dirty="0" smtClean="0"/>
              <a:t> </a:t>
            </a:r>
            <a:r>
              <a:rPr lang="en-US" sz="1200" dirty="0" err="1" smtClean="0"/>
              <a:t>drepte</a:t>
            </a:r>
            <a:r>
              <a:rPr lang="en-US" sz="1200" dirty="0" smtClean="0"/>
              <a:t> a </a:t>
            </a:r>
            <a:r>
              <a:rPr lang="en-US" sz="1200" dirty="0" err="1" smtClean="0"/>
              <a:t>pacientului</a:t>
            </a:r>
            <a:r>
              <a:rPr lang="en-US" sz="1200" dirty="0" smtClean="0"/>
              <a:t>, </a:t>
            </a:r>
            <a:r>
              <a:rPr lang="en-US" sz="1200" dirty="0" err="1" smtClean="0"/>
              <a:t>chiar</a:t>
            </a:r>
            <a:r>
              <a:rPr lang="vi-VN" sz="1200" dirty="0" smtClean="0"/>
              <a:t>sub </a:t>
            </a:r>
            <a:r>
              <a:rPr lang="vi-VN" sz="1200" dirty="0" smtClean="0"/>
              <a:t>claviculă.</a:t>
            </a:r>
          </a:p>
          <a:p>
            <a:r>
              <a:rPr lang="es-ES" sz="1200" dirty="0" err="1" smtClean="0"/>
              <a:t>Electrodul</a:t>
            </a:r>
            <a:r>
              <a:rPr lang="es-ES" sz="1200" dirty="0" smtClean="0"/>
              <a:t> LA/</a:t>
            </a:r>
            <a:r>
              <a:rPr lang="es-ES" sz="1200" dirty="0" err="1" smtClean="0"/>
              <a:t>negru</a:t>
            </a:r>
            <a:r>
              <a:rPr lang="es-ES" sz="1200" dirty="0" smtClean="0"/>
              <a:t> </a:t>
            </a:r>
            <a:r>
              <a:rPr lang="es-ES" sz="1200" dirty="0" err="1" smtClean="0"/>
              <a:t>Electrodul</a:t>
            </a:r>
            <a:r>
              <a:rPr lang="es-ES" sz="1200" dirty="0" smtClean="0"/>
              <a:t> L/</a:t>
            </a:r>
            <a:r>
              <a:rPr lang="es-ES" sz="1200" dirty="0" err="1" smtClean="0"/>
              <a:t>galben</a:t>
            </a:r>
            <a:r>
              <a:rPr lang="es-ES" sz="1200" dirty="0" smtClean="0"/>
              <a:t> Se </a:t>
            </a:r>
            <a:r>
              <a:rPr lang="es-ES" sz="1200" dirty="0" err="1" smtClean="0"/>
              <a:t>amplasează</a:t>
            </a:r>
            <a:r>
              <a:rPr lang="es-ES" sz="1200" dirty="0" smtClean="0"/>
              <a:t> </a:t>
            </a:r>
            <a:r>
              <a:rPr lang="es-ES" sz="1200" dirty="0" err="1" smtClean="0"/>
              <a:t>în</a:t>
            </a:r>
            <a:r>
              <a:rPr lang="es-ES" sz="1200" dirty="0" smtClean="0"/>
              <a:t> </a:t>
            </a:r>
            <a:r>
              <a:rPr lang="es-ES" sz="1200" dirty="0" err="1" smtClean="0"/>
              <a:t>apropierea</a:t>
            </a:r>
            <a:r>
              <a:rPr lang="es-ES" sz="1200" dirty="0" smtClean="0"/>
              <a:t> </a:t>
            </a:r>
            <a:r>
              <a:rPr lang="es-ES" sz="1200" dirty="0" err="1" smtClean="0"/>
              <a:t>liniei</a:t>
            </a:r>
            <a:endParaRPr lang="es-ES" sz="1200" dirty="0" smtClean="0"/>
          </a:p>
          <a:p>
            <a:r>
              <a:rPr lang="it-IT" sz="1200" dirty="0" smtClean="0"/>
              <a:t>medioclaviculare stângi a pacientului, </a:t>
            </a:r>
            <a:r>
              <a:rPr lang="it-IT" sz="1200" dirty="0" smtClean="0"/>
              <a:t>chiar</a:t>
            </a:r>
            <a:r>
              <a:rPr lang="ro-RO" sz="1200" dirty="0" smtClean="0"/>
              <a:t> </a:t>
            </a:r>
            <a:r>
              <a:rPr lang="vi-VN" sz="1200" dirty="0" smtClean="0"/>
              <a:t>sub </a:t>
            </a:r>
            <a:r>
              <a:rPr lang="vi-VN" sz="1200" dirty="0" smtClean="0"/>
              <a:t>claviculă.</a:t>
            </a:r>
          </a:p>
          <a:p>
            <a:r>
              <a:rPr lang="es-ES" sz="1200" dirty="0" err="1" smtClean="0"/>
              <a:t>Electrodul</a:t>
            </a:r>
            <a:r>
              <a:rPr lang="es-ES" sz="1200" dirty="0" smtClean="0"/>
              <a:t> LL/</a:t>
            </a:r>
            <a:r>
              <a:rPr lang="es-ES" sz="1200" dirty="0" err="1" smtClean="0"/>
              <a:t>roșu</a:t>
            </a:r>
            <a:r>
              <a:rPr lang="es-ES" sz="1200" dirty="0" smtClean="0"/>
              <a:t> </a:t>
            </a:r>
            <a:r>
              <a:rPr lang="es-ES" sz="1200" dirty="0" err="1" smtClean="0"/>
              <a:t>Electrodul</a:t>
            </a:r>
            <a:r>
              <a:rPr lang="es-ES" sz="1200" dirty="0" smtClean="0"/>
              <a:t> F/verde Se </a:t>
            </a:r>
            <a:r>
              <a:rPr lang="es-ES" sz="1200" dirty="0" err="1" smtClean="0"/>
              <a:t>amplasează</a:t>
            </a:r>
            <a:r>
              <a:rPr lang="es-ES" sz="1200" dirty="0" smtClean="0"/>
              <a:t> </a:t>
            </a:r>
            <a:r>
              <a:rPr lang="es-ES" sz="1200" dirty="0" err="1" smtClean="0"/>
              <a:t>între</a:t>
            </a:r>
            <a:r>
              <a:rPr lang="es-ES" sz="1200" dirty="0" smtClean="0"/>
              <a:t> </a:t>
            </a:r>
            <a:r>
              <a:rPr lang="es-ES" sz="1200" dirty="0" err="1" smtClean="0"/>
              <a:t>cel</a:t>
            </a:r>
            <a:r>
              <a:rPr lang="es-ES" sz="1200" dirty="0" smtClean="0"/>
              <a:t> de-al 6-lea </a:t>
            </a:r>
            <a:r>
              <a:rPr lang="es-ES" sz="1200" dirty="0" err="1" smtClean="0"/>
              <a:t>și</a:t>
            </a:r>
            <a:r>
              <a:rPr lang="es-ES" sz="1200" dirty="0" smtClean="0"/>
              <a:t> </a:t>
            </a:r>
            <a:r>
              <a:rPr lang="es-ES" sz="1200" dirty="0" err="1" smtClean="0"/>
              <a:t>cel</a:t>
            </a:r>
            <a:r>
              <a:rPr lang="ro-RO" sz="1200" dirty="0" smtClean="0"/>
              <a:t> </a:t>
            </a:r>
            <a:r>
              <a:rPr lang="it-IT" sz="1200" dirty="0" smtClean="0"/>
              <a:t>de-al </a:t>
            </a:r>
            <a:r>
              <a:rPr lang="it-IT" sz="1200" dirty="0" smtClean="0"/>
              <a:t>7-lea spațiu intercostal, pe </a:t>
            </a:r>
            <a:r>
              <a:rPr lang="it-IT" sz="1200" dirty="0" smtClean="0"/>
              <a:t>linia</a:t>
            </a:r>
            <a:r>
              <a:rPr lang="ro-RO" sz="1200" dirty="0" smtClean="0"/>
              <a:t> </a:t>
            </a:r>
            <a:r>
              <a:rPr lang="vi-VN" sz="1200" dirty="0" smtClean="0"/>
              <a:t>medioclaviculară </a:t>
            </a:r>
            <a:r>
              <a:rPr lang="vi-VN" sz="1200" dirty="0" smtClean="0"/>
              <a:t>stângă a pacientului.</a:t>
            </a:r>
          </a:p>
          <a:p>
            <a:r>
              <a:rPr lang="vi-VN" sz="1200" dirty="0" smtClean="0"/>
              <a:t>Electrodul RL/verde* Electrodul N/negru* Se amplasează între cel de-al 6-lea și </a:t>
            </a:r>
            <a:r>
              <a:rPr lang="vi-VN" sz="1200" dirty="0" smtClean="0"/>
              <a:t>cel</a:t>
            </a:r>
            <a:r>
              <a:rPr lang="ro-RO" sz="1200" dirty="0" smtClean="0"/>
              <a:t> </a:t>
            </a:r>
            <a:r>
              <a:rPr lang="it-IT" sz="1200" dirty="0" smtClean="0"/>
              <a:t>de-al </a:t>
            </a:r>
            <a:r>
              <a:rPr lang="it-IT" sz="1200" dirty="0" smtClean="0"/>
              <a:t>7-lea spațiu intercostal, pe </a:t>
            </a:r>
            <a:r>
              <a:rPr lang="it-IT" sz="1200" dirty="0" smtClean="0"/>
              <a:t>linia</a:t>
            </a:r>
            <a:r>
              <a:rPr lang="ro-RO" sz="1200" dirty="0" smtClean="0"/>
              <a:t> </a:t>
            </a:r>
            <a:r>
              <a:rPr lang="vi-VN" sz="1200" dirty="0" smtClean="0"/>
              <a:t>medioclaviculară </a:t>
            </a:r>
            <a:r>
              <a:rPr lang="vi-VN" sz="1200" dirty="0" smtClean="0"/>
              <a:t>dreaptă a pacientului.</a:t>
            </a:r>
          </a:p>
          <a:p>
            <a:r>
              <a:rPr lang="en-US" sz="1200" dirty="0" err="1" smtClean="0"/>
              <a:t>Electrodul</a:t>
            </a:r>
            <a:r>
              <a:rPr lang="en-US" sz="1200" dirty="0" smtClean="0"/>
              <a:t> V/</a:t>
            </a:r>
            <a:r>
              <a:rPr lang="en-US" sz="1200" dirty="0" err="1" smtClean="0"/>
              <a:t>maro</a:t>
            </a:r>
            <a:r>
              <a:rPr lang="en-US" sz="1200" dirty="0" smtClean="0"/>
              <a:t>* </a:t>
            </a:r>
            <a:r>
              <a:rPr lang="en-US" sz="1200" dirty="0" err="1" smtClean="0"/>
              <a:t>Electrodul</a:t>
            </a:r>
            <a:r>
              <a:rPr lang="en-US" sz="1200" dirty="0" smtClean="0"/>
              <a:t> C/alb* </a:t>
            </a:r>
            <a:r>
              <a:rPr lang="en-US" sz="1200" dirty="0" err="1" smtClean="0"/>
              <a:t>Electrod</a:t>
            </a:r>
            <a:r>
              <a:rPr lang="en-US" sz="1200" dirty="0" smtClean="0"/>
              <a:t> </a:t>
            </a:r>
            <a:r>
              <a:rPr lang="en-US" sz="1200" dirty="0" err="1" smtClean="0"/>
              <a:t>unic</a:t>
            </a:r>
            <a:r>
              <a:rPr lang="en-US" sz="1200" dirty="0" smtClean="0"/>
              <a:t> </a:t>
            </a:r>
            <a:r>
              <a:rPr lang="en-US" sz="1200" dirty="0" err="1" smtClean="0"/>
              <a:t>pentru</a:t>
            </a:r>
            <a:r>
              <a:rPr lang="en-US" sz="1200" dirty="0" smtClean="0"/>
              <a:t> </a:t>
            </a:r>
            <a:r>
              <a:rPr lang="en-US" sz="1200" dirty="0" err="1" smtClean="0"/>
              <a:t>torace</a:t>
            </a:r>
            <a:r>
              <a:rPr lang="en-US" sz="1200" dirty="0" smtClean="0"/>
              <a:t>, cu </a:t>
            </a:r>
            <a:r>
              <a:rPr lang="en-US" sz="1200" dirty="0" err="1" smtClean="0"/>
              <a:t>poziție</a:t>
            </a:r>
            <a:endParaRPr lang="en-US" sz="1200" dirty="0" smtClean="0"/>
          </a:p>
          <a:p>
            <a:r>
              <a:rPr lang="vi-VN" sz="1200" dirty="0" smtClean="0"/>
              <a:t>variabilă. Amplasați acest electrod </a:t>
            </a:r>
            <a:r>
              <a:rPr lang="vi-VN" sz="1200" dirty="0" smtClean="0"/>
              <a:t>într-una</a:t>
            </a:r>
            <a:r>
              <a:rPr lang="ro-RO" sz="1200" dirty="0" smtClean="0"/>
              <a:t> </a:t>
            </a:r>
            <a:r>
              <a:rPr lang="en-US" sz="1200" dirty="0" err="1" smtClean="0"/>
              <a:t>dintre</a:t>
            </a:r>
            <a:r>
              <a:rPr lang="en-US" sz="1200" dirty="0" smtClean="0"/>
              <a:t> </a:t>
            </a:r>
            <a:r>
              <a:rPr lang="en-US" sz="1200" dirty="0" err="1" smtClean="0"/>
              <a:t>pozițiile</a:t>
            </a:r>
            <a:r>
              <a:rPr lang="en-US" sz="1200" dirty="0" smtClean="0"/>
              <a:t> V1–V6, </a:t>
            </a:r>
            <a:r>
              <a:rPr lang="en-US" sz="1200" dirty="0" err="1" smtClean="0"/>
              <a:t>în</a:t>
            </a:r>
            <a:r>
              <a:rPr lang="en-US" sz="1200" dirty="0" smtClean="0"/>
              <a:t> </a:t>
            </a:r>
            <a:r>
              <a:rPr lang="en-US" sz="1200" dirty="0" err="1" smtClean="0"/>
              <a:t>modul</a:t>
            </a:r>
            <a:r>
              <a:rPr lang="en-US" sz="1200" dirty="0" smtClean="0"/>
              <a:t> </a:t>
            </a:r>
            <a:r>
              <a:rPr lang="en-US" sz="1200" dirty="0" err="1" smtClean="0"/>
              <a:t>indicat</a:t>
            </a:r>
            <a:r>
              <a:rPr lang="en-US" sz="1200" dirty="0" smtClean="0"/>
              <a:t> </a:t>
            </a:r>
            <a:r>
              <a:rPr lang="en-US" sz="1200" dirty="0" err="1" smtClean="0"/>
              <a:t>în</a:t>
            </a:r>
            <a:r>
              <a:rPr lang="ro-RO" sz="1200" dirty="0" smtClean="0"/>
              <a:t> </a:t>
            </a:r>
            <a:r>
              <a:rPr lang="en-US" sz="1200" dirty="0" err="1" smtClean="0"/>
              <a:t>figura</a:t>
            </a:r>
            <a:r>
              <a:rPr lang="en-US" sz="1200" dirty="0" smtClean="0"/>
              <a:t> </a:t>
            </a:r>
            <a:r>
              <a:rPr lang="en-US" sz="1200" dirty="0" smtClean="0"/>
              <a:t>de </a:t>
            </a:r>
            <a:r>
              <a:rPr lang="en-US" sz="1200" dirty="0" err="1" smtClean="0"/>
              <a:t>mai</a:t>
            </a:r>
            <a:r>
              <a:rPr lang="en-US" sz="1200" dirty="0" smtClean="0"/>
              <a:t> </a:t>
            </a:r>
            <a:r>
              <a:rPr lang="en-US" sz="1200" dirty="0" err="1" smtClean="0"/>
              <a:t>jos</a:t>
            </a:r>
            <a:r>
              <a:rPr lang="en-US" sz="1200" dirty="0" smtClean="0"/>
              <a:t>.</a:t>
            </a:r>
            <a:endParaRPr lang="ro-RO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V1 – </a:t>
            </a:r>
            <a:r>
              <a:rPr lang="en-US" sz="1200" dirty="0" err="1" smtClean="0"/>
              <a:t>cel</a:t>
            </a:r>
            <a:r>
              <a:rPr lang="en-US" sz="1200" dirty="0" smtClean="0"/>
              <a:t> de-al 4-lea </a:t>
            </a:r>
            <a:r>
              <a:rPr lang="en-US" sz="1200" dirty="0" err="1" smtClean="0"/>
              <a:t>spațiu</a:t>
            </a:r>
            <a:r>
              <a:rPr lang="en-US" sz="1200" dirty="0" smtClean="0"/>
              <a:t> </a:t>
            </a:r>
            <a:r>
              <a:rPr lang="en-US" sz="1200" dirty="0" err="1" smtClean="0"/>
              <a:t>intercostal</a:t>
            </a:r>
            <a:r>
              <a:rPr lang="en-US" sz="1200" dirty="0" smtClean="0"/>
              <a:t>, </a:t>
            </a:r>
            <a:r>
              <a:rPr lang="en-US" sz="1200" dirty="0" smtClean="0"/>
              <a:t>la</a:t>
            </a:r>
            <a:r>
              <a:rPr lang="ro-RO" sz="1200" dirty="0" smtClean="0"/>
              <a:t> </a:t>
            </a:r>
            <a:r>
              <a:rPr lang="it-IT" sz="1200" dirty="0" smtClean="0"/>
              <a:t>marginea </a:t>
            </a:r>
            <a:r>
              <a:rPr lang="it-IT" sz="1200" dirty="0" smtClean="0"/>
              <a:t>din dreapta a sternului.</a:t>
            </a:r>
          </a:p>
          <a:p>
            <a:r>
              <a:rPr lang="en-US" sz="1200" dirty="0" smtClean="0"/>
              <a:t>V2 – </a:t>
            </a:r>
            <a:r>
              <a:rPr lang="en-US" sz="1200" dirty="0" err="1" smtClean="0"/>
              <a:t>cel</a:t>
            </a:r>
            <a:r>
              <a:rPr lang="en-US" sz="1200" dirty="0" smtClean="0"/>
              <a:t> de-al 4-lea </a:t>
            </a:r>
            <a:r>
              <a:rPr lang="en-US" sz="1200" dirty="0" err="1" smtClean="0"/>
              <a:t>spațiu</a:t>
            </a:r>
            <a:r>
              <a:rPr lang="en-US" sz="1200" dirty="0" smtClean="0"/>
              <a:t> </a:t>
            </a:r>
            <a:r>
              <a:rPr lang="en-US" sz="1200" dirty="0" err="1" smtClean="0"/>
              <a:t>intercostal</a:t>
            </a:r>
            <a:r>
              <a:rPr lang="en-US" sz="1200" dirty="0" smtClean="0"/>
              <a:t>, </a:t>
            </a:r>
            <a:r>
              <a:rPr lang="en-US" sz="1200" dirty="0" smtClean="0"/>
              <a:t>la</a:t>
            </a:r>
            <a:r>
              <a:rPr lang="ro-RO" sz="1200" dirty="0" smtClean="0"/>
              <a:t> </a:t>
            </a:r>
            <a:r>
              <a:rPr lang="it-IT" sz="1200" dirty="0" smtClean="0"/>
              <a:t>marginea </a:t>
            </a:r>
            <a:r>
              <a:rPr lang="it-IT" sz="1200" dirty="0" smtClean="0"/>
              <a:t>din stânga a sternului.</a:t>
            </a:r>
          </a:p>
          <a:p>
            <a:r>
              <a:rPr lang="it-IT" sz="1200" dirty="0" smtClean="0"/>
              <a:t>V3 – la mijlocul distanței dintre derivațiile V2 și V4.</a:t>
            </a:r>
          </a:p>
          <a:p>
            <a:r>
              <a:rPr lang="en-US" sz="1200" dirty="0" smtClean="0"/>
              <a:t>V4 – </a:t>
            </a:r>
            <a:r>
              <a:rPr lang="en-US" sz="1200" dirty="0" err="1" smtClean="0"/>
              <a:t>cel</a:t>
            </a:r>
            <a:r>
              <a:rPr lang="en-US" sz="1200" dirty="0" smtClean="0"/>
              <a:t> de-al 5-lea </a:t>
            </a:r>
            <a:r>
              <a:rPr lang="en-US" sz="1200" dirty="0" err="1" smtClean="0"/>
              <a:t>spațiu</a:t>
            </a:r>
            <a:r>
              <a:rPr lang="en-US" sz="1200" dirty="0" smtClean="0"/>
              <a:t> </a:t>
            </a:r>
            <a:r>
              <a:rPr lang="en-US" sz="1200" dirty="0" err="1" smtClean="0"/>
              <a:t>intercostal</a:t>
            </a:r>
            <a:r>
              <a:rPr lang="en-US" sz="1200" dirty="0" smtClean="0"/>
              <a:t>, </a:t>
            </a:r>
            <a:r>
              <a:rPr lang="en-US" sz="1200" dirty="0" err="1" smtClean="0"/>
              <a:t>pe</a:t>
            </a:r>
            <a:r>
              <a:rPr lang="ro-RO" sz="1200" dirty="0" smtClean="0"/>
              <a:t> </a:t>
            </a:r>
            <a:r>
              <a:rPr lang="vi-VN" sz="1200" dirty="0" smtClean="0"/>
              <a:t>linia </a:t>
            </a:r>
            <a:r>
              <a:rPr lang="vi-VN" sz="1200" dirty="0" smtClean="0"/>
              <a:t>medioclaviculară.</a:t>
            </a:r>
          </a:p>
          <a:p>
            <a:r>
              <a:rPr lang="it-IT" sz="1200" dirty="0" smtClean="0"/>
              <a:t>V5 – pe linia axilară anterioară stânga, </a:t>
            </a:r>
            <a:r>
              <a:rPr lang="it-IT" sz="1200" dirty="0" smtClean="0"/>
              <a:t>la</a:t>
            </a:r>
            <a:r>
              <a:rPr lang="ro-RO" sz="1200" dirty="0" smtClean="0"/>
              <a:t> </a:t>
            </a:r>
            <a:r>
              <a:rPr lang="vi-VN" sz="1200" dirty="0" smtClean="0"/>
              <a:t>nivelul </a:t>
            </a:r>
            <a:r>
              <a:rPr lang="vi-VN" sz="1200" dirty="0" smtClean="0"/>
              <a:t>electrodului V4 pe orizontală.</a:t>
            </a:r>
          </a:p>
          <a:p>
            <a:r>
              <a:rPr lang="it-IT" sz="1200" dirty="0" smtClean="0"/>
              <a:t>V6 – pe linia medioaxilară stânga, la </a:t>
            </a:r>
            <a:r>
              <a:rPr lang="it-IT" sz="1200" dirty="0" smtClean="0"/>
              <a:t>nivelul</a:t>
            </a:r>
            <a:r>
              <a:rPr lang="ro-RO" sz="1200" dirty="0" smtClean="0"/>
              <a:t> </a:t>
            </a:r>
            <a:r>
              <a:rPr lang="vi-VN" sz="1200" dirty="0" smtClean="0"/>
              <a:t>electrodului </a:t>
            </a:r>
            <a:r>
              <a:rPr lang="vi-VN" sz="1200" dirty="0" smtClean="0"/>
              <a:t>V4 pe orizontală.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871472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/>
              <a:t>Pentru a observa marcajele formei de undă cu 12 derivații, apăsați . Pe ecran apar toate </a:t>
            </a:r>
            <a:r>
              <a:rPr lang="vi-VN" dirty="0" smtClean="0"/>
              <a:t>cele</a:t>
            </a:r>
            <a:r>
              <a:rPr lang="ro-RO" dirty="0" smtClean="0"/>
              <a:t> </a:t>
            </a:r>
            <a:r>
              <a:rPr lang="vi-VN" dirty="0" smtClean="0"/>
              <a:t>douăsprezece </a:t>
            </a:r>
            <a:r>
              <a:rPr lang="vi-VN" dirty="0" smtClean="0"/>
              <a:t>marcaje ale formei de undă, dimensiunea fiecărui marcaj fiind afișată </a:t>
            </a:r>
            <a:r>
              <a:rPr lang="vi-VN" dirty="0" smtClean="0"/>
              <a:t>deasupra</a:t>
            </a:r>
            <a:r>
              <a:rPr lang="ro-RO" dirty="0" smtClean="0"/>
              <a:t> </a:t>
            </a:r>
            <a:r>
              <a:rPr lang="en-US" dirty="0" err="1" smtClean="0"/>
              <a:t>acestuia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 smtClean="0"/>
              <a:t>Observarea marcajelor formei de undă cu 12 derivații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71800"/>
            <a:ext cx="617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</TotalTime>
  <Words>6374</Words>
  <Application>Microsoft Office PowerPoint</Application>
  <PresentationFormat>On-screen Show (4:3)</PresentationFormat>
  <Paragraphs>347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PREZENTARE  MONITOR/DEFIBRILATOR ZOLL X-SERIES</vt:lpstr>
      <vt:lpstr>Defibrilatorul Zoll</vt:lpstr>
      <vt:lpstr>Destinația de utilizare</vt:lpstr>
      <vt:lpstr>Funcțiile produsului X Series</vt:lpstr>
      <vt:lpstr>2. Monitorizarea ECG</vt:lpstr>
      <vt:lpstr>Configurarea monitorizării ECG</vt:lpstr>
      <vt:lpstr>Aplicarea electrozilor pe corpul pacientului</vt:lpstr>
      <vt:lpstr>Amplasarea electrozilor pentru 5 derivații</vt:lpstr>
      <vt:lpstr>Observarea marcajelor formei de undă cu 12 derivații</vt:lpstr>
      <vt:lpstr>Analiza de interpretare a semnalului cu 12 derivații</vt:lpstr>
      <vt:lpstr>Erori care afectează analiza de interpretare a semnalului cu 12 derivații</vt:lpstr>
      <vt:lpstr>3.Defibrilația</vt:lpstr>
      <vt:lpstr>Utilizarea defibrilatorului extern</vt:lpstr>
      <vt:lpstr>2.ANALIZA</vt:lpstr>
      <vt:lpstr>Dacă se detectează un RITM NEȘOCABIL, unitatea afișează mesajul ȘOC NERECOMANDAT. Începeți imediat compresiile toracice și continuați celelalte tratamente conform protocolului.</vt:lpstr>
      <vt:lpstr>RITM ȘOCABIL</vt:lpstr>
      <vt:lpstr>3. Apăsarea butonului ȘOC</vt:lpstr>
      <vt:lpstr>Defibrilarea manuală</vt:lpstr>
      <vt:lpstr>Mesajele vocale pentru RCP (numai pentru adulți)</vt:lpstr>
      <vt:lpstr>Metronomul RCP</vt:lpstr>
      <vt:lpstr>4.Stimularea</vt:lpstr>
      <vt:lpstr>5.Pulsoximetria</vt:lpstr>
      <vt:lpstr>Pulsoximetria CO (SpO2)</vt:lpstr>
      <vt:lpstr>Configurarea și utilizarea SpO2</vt:lpstr>
      <vt:lpstr>6. Măsurarea neinvazivă a tensiunii arteriale</vt:lpstr>
      <vt:lpstr>Monitorizarea neinvazivă a tensiunii arteriale (NIBP)</vt:lpstr>
      <vt:lpstr>Cum funcționează NIBP?</vt:lpstr>
      <vt:lpstr>Afișajul numeric NIBP</vt:lpstr>
      <vt:lpstr>Bateria</vt:lpstr>
      <vt:lpstr>Siguranța operatorului</vt:lpstr>
      <vt:lpstr>Siguranța operatorului</vt:lpstr>
      <vt:lpstr>Ecranul de afișare</vt:lpstr>
      <vt:lpstr>Evoluții</vt:lpstr>
      <vt:lpstr>Alarme</vt:lpstr>
      <vt:lpstr>Alarmele privind ritmurile care pun în pericol viața</vt:lpstr>
      <vt:lpstr>Contorul de frecvență respiratorie</vt:lpstr>
      <vt:lpstr>Măsurarea respirației cu ajutorul pneumografiei prin impedanță</vt:lpstr>
      <vt:lpstr>Contorul de ritm cardiac</vt:lpstr>
      <vt:lpstr>Monitorizarea temperaturii</vt:lpstr>
      <vt:lpstr>Stocarea datelor</vt:lpstr>
      <vt:lpstr>Obținerea unei capturi de date</vt:lpstr>
      <vt:lpstr>Transferul datelor pe un dispozitiv USB</vt:lpstr>
      <vt:lpstr>Conectarea la aplicația Mobile Streaming</vt:lpstr>
      <vt:lpstr>Imprimarea</vt:lpstr>
      <vt:lpstr>Întreținerea</vt:lpstr>
      <vt:lpstr>Consumabilele</vt:lpstr>
      <vt:lpstr>Bateriile</vt:lpstr>
      <vt:lpstr>Indicatorul ,,Pregătit pentru utilizare,,</vt:lpstr>
      <vt:lpstr>Instrucțiuni de curățare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 MONITOR/DEFIBRILATOR ZOLL X-SERIES</dc:title>
  <dc:creator>APIS2</dc:creator>
  <cp:lastModifiedBy>User</cp:lastModifiedBy>
  <cp:revision>68</cp:revision>
  <dcterms:created xsi:type="dcterms:W3CDTF">2006-08-16T00:00:00Z</dcterms:created>
  <dcterms:modified xsi:type="dcterms:W3CDTF">2018-12-25T22:22:53Z</dcterms:modified>
</cp:coreProperties>
</file>