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7" r:id="rId3"/>
    <p:sldId id="303" r:id="rId4"/>
    <p:sldId id="374" r:id="rId5"/>
    <p:sldId id="372" r:id="rId6"/>
    <p:sldId id="373" r:id="rId7"/>
    <p:sldId id="367" r:id="rId8"/>
    <p:sldId id="371" r:id="rId9"/>
    <p:sldId id="375" r:id="rId10"/>
    <p:sldId id="376" r:id="rId11"/>
    <p:sldId id="377" r:id="rId12"/>
    <p:sldId id="381" r:id="rId13"/>
    <p:sldId id="382" r:id="rId14"/>
    <p:sldId id="370" r:id="rId15"/>
    <p:sldId id="383" r:id="rId16"/>
    <p:sldId id="384" r:id="rId17"/>
    <p:sldId id="385" r:id="rId18"/>
    <p:sldId id="386" r:id="rId19"/>
    <p:sldId id="387" r:id="rId20"/>
    <p:sldId id="346" r:id="rId21"/>
    <p:sldId id="335" r:id="rId22"/>
    <p:sldId id="379" r:id="rId23"/>
    <p:sldId id="3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>
        <p:scale>
          <a:sx n="52" d="100"/>
          <a:sy n="52" d="100"/>
        </p:scale>
        <p:origin x="-1410" y="-5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D9203-ADED-4ABD-B4A1-62C473EA43D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4F438-FCE0-47D9-B6C7-1056F60A6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4F438-FCE0-47D9-B6C7-1056F60A66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4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1 of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E78D25-64BA-4C82-842A-1F06178CA3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6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slide 1 of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5B40AD-6761-4177-BF23-5AC2C12638F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9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Nothing has change except</a:t>
            </a:r>
            <a:r>
              <a:rPr lang="en-US" altLang="en-US" baseline="0" dirty="0"/>
              <a:t> that the manual breath button now serves 2 roles: manual breaths and plateau pressure. </a:t>
            </a:r>
            <a:endParaRPr lang="en-US" altLang="en-US" dirty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slide 1 of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BE68A9-B5B7-4791-A53E-2F4F2BEAF4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6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88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slide 1 of</a:t>
            </a:r>
          </a:p>
        </p:txBody>
      </p:sp>
      <p:sp>
        <p:nvSpPr>
          <p:cNvPr id="1228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0CF332-362A-4480-A9E3-EC962980DAC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9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878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slide 1 of</a:t>
            </a:r>
          </a:p>
        </p:txBody>
      </p:sp>
      <p:sp>
        <p:nvSpPr>
          <p:cNvPr id="1187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75BDA-5334-45FC-9B69-1A277FA2A29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6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878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slide 1 of</a:t>
            </a:r>
          </a:p>
        </p:txBody>
      </p:sp>
      <p:sp>
        <p:nvSpPr>
          <p:cNvPr id="1187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75BDA-5334-45FC-9B69-1A277FA2A29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2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2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2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59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567081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66104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half" idx="1"/>
          </p:nvPr>
        </p:nvSpPr>
        <p:spPr>
          <a:xfrm>
            <a:off x="609600" y="1447801"/>
            <a:ext cx="5384800" cy="4525963"/>
          </a:xfrm>
          <a:prstGeom prst="rect">
            <a:avLst/>
          </a:prstGeom>
        </p:spPr>
        <p:txBody>
          <a:bodyPr/>
          <a:lstStyle>
            <a:lvl2pPr marL="790575" indent="-333375"/>
            <a:lvl3pPr marL="1234439" indent="-320039"/>
            <a:lvl4pPr marL="1727200" indent="-355600"/>
            <a:lvl5pPr marL="21844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9022709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609600" y="457200"/>
            <a:ext cx="4011085" cy="9144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766733" y="457201"/>
            <a:ext cx="6815667" cy="56689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3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0981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13230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8839200" y="533398"/>
            <a:ext cx="2743200" cy="57451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609600" y="533401"/>
            <a:ext cx="8026400" cy="57451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2691498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75" y="1271035"/>
            <a:ext cx="11271839" cy="4510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821497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2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73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58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6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3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3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43C4-88D2-46DF-B33B-90917E86A3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A9DA-9B48-405B-A307-00BDD456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8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1507323" y="6581775"/>
            <a:ext cx="27827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/>
          <p:nvPr/>
        </p:nvSpPr>
        <p:spPr>
          <a:xfrm>
            <a:off x="304800" y="6573208"/>
            <a:ext cx="528320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100">
                <a:solidFill>
                  <a:schemeClr val="accent3">
                    <a:lumOff val="44000"/>
                  </a:schemeClr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100"/>
              <a:t> ZOLL Medical </a:t>
            </a:r>
            <a:r>
              <a:rPr sz="1100">
                <a:latin typeface="+mj-lt"/>
                <a:ea typeface="+mj-ea"/>
                <a:cs typeface="+mj-cs"/>
                <a:sym typeface="Calibri"/>
              </a:rPr>
              <a:t>▪ </a:t>
            </a:r>
            <a:r>
              <a:rPr sz="1100"/>
              <a:t>Company Confidential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09600" y="450935"/>
            <a:ext cx="10972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9998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69" r:id="rId6"/>
    <p:sldLayoutId id="2147483671" r:id="rId7"/>
    <p:sldLayoutId id="2147483672" r:id="rId8"/>
    <p:sldLayoutId id="2147483673" r:id="rId9"/>
    <p:sldLayoutId id="2147483674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487C9"/>
          </a:solidFill>
          <a:uFillTx/>
          <a:latin typeface="Tw Cen MT"/>
          <a:ea typeface="Tw Cen MT"/>
          <a:cs typeface="Tw Cen MT"/>
          <a:sym typeface="Tw Cen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487C9"/>
          </a:solidFill>
          <a:uFillTx/>
          <a:latin typeface="Tw Cen MT"/>
          <a:ea typeface="Tw Cen MT"/>
          <a:cs typeface="Tw Cen MT"/>
          <a:sym typeface="Tw Cen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487C9"/>
          </a:solidFill>
          <a:uFillTx/>
          <a:latin typeface="Tw Cen MT"/>
          <a:ea typeface="Tw Cen MT"/>
          <a:cs typeface="Tw Cen MT"/>
          <a:sym typeface="Tw Cen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487C9"/>
          </a:solidFill>
          <a:uFillTx/>
          <a:latin typeface="Tw Cen MT"/>
          <a:ea typeface="Tw Cen MT"/>
          <a:cs typeface="Tw Cen MT"/>
          <a:sym typeface="Tw Cen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487C9"/>
          </a:solidFill>
          <a:uFillTx/>
          <a:latin typeface="Tw Cen MT"/>
          <a:ea typeface="Tw Cen MT"/>
          <a:cs typeface="Tw Cen MT"/>
          <a:sym typeface="Tw Cen MT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487C9"/>
          </a:solidFill>
          <a:uFillTx/>
          <a:latin typeface="Tw Cen MT"/>
          <a:ea typeface="Tw Cen MT"/>
          <a:cs typeface="Tw Cen MT"/>
          <a:sym typeface="Tw Cen MT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487C9"/>
          </a:solidFill>
          <a:uFillTx/>
          <a:latin typeface="Tw Cen MT"/>
          <a:ea typeface="Tw Cen MT"/>
          <a:cs typeface="Tw Cen MT"/>
          <a:sym typeface="Tw Cen MT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487C9"/>
          </a:solidFill>
          <a:uFillTx/>
          <a:latin typeface="Tw Cen MT"/>
          <a:ea typeface="Tw Cen MT"/>
          <a:cs typeface="Tw Cen MT"/>
          <a:sym typeface="Tw Cen MT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487C9"/>
          </a:solidFill>
          <a:uFillTx/>
          <a:latin typeface="Tw Cen MT"/>
          <a:ea typeface="Tw Cen MT"/>
          <a:cs typeface="Tw Cen MT"/>
          <a:sym typeface="Tw Cen M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487C9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7429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487C9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1181100" marR="0" indent="-266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487C9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487C9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21488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487C9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487C9"/>
        </a:buClr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487C9"/>
        </a:buClr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487C9"/>
        </a:buClr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487C9"/>
        </a:buClr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015_Template_Hospital_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6"/>
          <p:cNvSpPr>
            <a:spLocks noGrp="1"/>
          </p:cNvSpPr>
          <p:nvPr>
            <p:ph type="title"/>
          </p:nvPr>
        </p:nvSpPr>
        <p:spPr>
          <a:xfrm>
            <a:off x="1676400" y="5486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/>
              <a:t>Priorities for International Operations</a:t>
            </a:r>
            <a:br>
              <a:rPr lang="en-US" sz="2400" dirty="0"/>
            </a:br>
            <a:r>
              <a:rPr lang="en-US" sz="2400" dirty="0"/>
              <a:t>Europe Direct, EMEARI &amp; Latin America</a:t>
            </a:r>
            <a:endParaRPr lang="en-US" altLang="en-US" sz="2400" dirty="0">
              <a:latin typeface="Tw Cen MT" pitchFamily="34" charset="0"/>
              <a:cs typeface="Genev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4287" y="5590926"/>
            <a:ext cx="567110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sz="2800" dirty="0">
                <a:latin typeface="+mj-lt"/>
              </a:rPr>
              <a:t>Mid-Term Planning International 2016</a:t>
            </a:r>
          </a:p>
          <a:p>
            <a:pPr hangingPunct="0"/>
            <a:r>
              <a:rPr lang="en-US" sz="2800" i="1" dirty="0">
                <a:solidFill>
                  <a:srgbClr val="0000FF"/>
                </a:solidFill>
                <a:latin typeface="+mj-lt"/>
              </a:rPr>
              <a:t>Country Name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37855" y="166254"/>
            <a:ext cx="9144000" cy="6645223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491" y="1925491"/>
              <a:ext cx="1724527" cy="176714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676400" y="5611748"/>
            <a:ext cx="16403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b="1"/>
              <a:t>ZOLL Ventilators</a:t>
            </a:r>
            <a:endParaRPr lang="en-US" sz="2800" b="1" dirty="0">
              <a:solidFill>
                <a:srgbClr val="0070C0"/>
              </a:solidFill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43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09600"/>
            <a:ext cx="7924800" cy="1143000"/>
          </a:xfrm>
        </p:spPr>
        <p:txBody>
          <a:bodyPr lIns="92075" tIns="46038" rIns="92075" bIns="46038" anchor="t">
            <a:normAutofit/>
          </a:bodyPr>
          <a:lstStyle/>
          <a:p>
            <a:r>
              <a:rPr lang="ro-RO" dirty="0"/>
              <a:t>Indicator LED alarme</a:t>
            </a:r>
            <a:endParaRPr lang="en-US" altLang="en-US" sz="2400" b="0" baseline="70000" dirty="0">
              <a:solidFill>
                <a:srgbClr val="0000FF"/>
              </a:solidFill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80291" y="1246048"/>
            <a:ext cx="417021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800000"/>
              </a:buClr>
              <a:defRPr/>
            </a:pPr>
            <a:r>
              <a:rPr lang="ro-RO" sz="2000" b="1" u="sng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Verde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Pacientul și ventilatorul operează in parametrii normali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defRPr/>
            </a:pPr>
            <a:r>
              <a:rPr lang="ro-RO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Galben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Prioritate scăzută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Clr>
                <a:srgbClr val="800000"/>
              </a:buClr>
              <a:defRPr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Pacientul și ventilatorul operează in parametrii normali, totuși există informații pe care operatorul trebuie să le aibă în vedere</a:t>
            </a:r>
          </a:p>
          <a:p>
            <a:pPr>
              <a:buClr>
                <a:srgbClr val="800000"/>
              </a:buCl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800000"/>
              </a:buClr>
              <a:defRPr/>
            </a:pPr>
            <a:r>
              <a:rPr lang="ro-RO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ROȘU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Prioritate medie/ridicată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defRPr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Probleme legate de pacient și/sau ventilator care necesită o intervenție imediată din partea operatorului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1" y="304799"/>
            <a:ext cx="4320308" cy="597592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3255815"/>
            <a:ext cx="24014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CANCEL 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Oprește majoritatea alarmelor de prioritate medie/scăzută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Totodată butonul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CANCEL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poate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fi utilizat pentru anularea unei comenzi neconfirmate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850909" y="3740727"/>
            <a:ext cx="766618" cy="517237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49673" y="609600"/>
            <a:ext cx="1330036" cy="729673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016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1981200" y="2100944"/>
            <a:ext cx="4648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defRPr/>
            </a:pPr>
            <a:r>
              <a:rPr lang="en-US" sz="2200" dirty="0" err="1">
                <a:latin typeface="Calibri" panose="020F0502020204030204" pitchFamily="34" charset="0"/>
              </a:rPr>
              <a:t>Instruc</a:t>
            </a:r>
            <a:r>
              <a:rPr lang="ro-RO" sz="2200" dirty="0" smtClean="0">
                <a:latin typeface="Calibri" panose="020F0502020204030204" pitchFamily="34" charset="0"/>
              </a:rPr>
              <a:t>țiuni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Smart </a:t>
            </a:r>
            <a:r>
              <a:rPr lang="en-US" sz="2200" dirty="0">
                <a:latin typeface="Calibri" panose="020F0502020204030204" pitchFamily="34" charset="0"/>
              </a:rPr>
              <a:t>Help</a:t>
            </a:r>
            <a:r>
              <a:rPr lang="en-US" sz="2200" dirty="0" smtClean="0">
                <a:latin typeface="Tw Cen MT" panose="020B0602020104020603" pitchFamily="34" charset="0"/>
              </a:rPr>
              <a:t>™</a:t>
            </a:r>
            <a:endParaRPr lang="en-US" sz="2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defRPr/>
            </a:pPr>
            <a:r>
              <a:rPr lang="ro-RO" sz="2200" dirty="0">
                <a:latin typeface="Calibri" panose="020F0502020204030204" pitchFamily="34" charset="0"/>
              </a:rPr>
              <a:t>Instrucțiuni pe care operatorul trebuie sa le aibă in vedere pentru rezolvarea alarmei</a:t>
            </a:r>
            <a:endParaRPr lang="en-US" sz="2200" dirty="0">
              <a:latin typeface="Calibri" panose="020F0502020204030204" pitchFamily="34" charset="0"/>
            </a:endParaRPr>
          </a:p>
          <a:p>
            <a:pPr marL="406400" indent="-4064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endParaRPr lang="en-US" sz="22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defRPr/>
            </a:pP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63886" y="1345293"/>
            <a:ext cx="1981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5954486" y="1633836"/>
            <a:ext cx="1066800" cy="1109365"/>
          </a:xfrm>
          <a:prstGeom prst="leftBrace">
            <a:avLst>
              <a:gd name="adj1" fmla="val 8333"/>
              <a:gd name="adj2" fmla="val 4934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77000" y="2971800"/>
            <a:ext cx="457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1981200" y="254000"/>
            <a:ext cx="7924800" cy="1143000"/>
          </a:xfrm>
        </p:spPr>
        <p:txBody>
          <a:bodyPr/>
          <a:lstStyle/>
          <a:p>
            <a:r>
              <a:rPr lang="en-US" dirty="0"/>
              <a:t>Smart Help</a:t>
            </a:r>
            <a:r>
              <a:rPr lang="en-US" dirty="0">
                <a:latin typeface="Tw Cen MT" panose="020B0602020104020603" pitchFamily="34" charset="0"/>
              </a:rPr>
              <a:t>™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62800" y="541020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Alarmele sunt afișate in funcție de prioritate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143001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Numele</a:t>
            </a:r>
            <a:r>
              <a:rPr lang="en-US" sz="2200" dirty="0"/>
              <a:t> </a:t>
            </a:r>
            <a:r>
              <a:rPr lang="en-US" sz="2200" dirty="0" err="1"/>
              <a:t>alarmei</a:t>
            </a:r>
            <a:endParaRPr lang="en-US" sz="2200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1" y="914400"/>
            <a:ext cx="2972683" cy="38496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684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Mesaje </a:t>
            </a:r>
            <a:r>
              <a:rPr lang="en-US" dirty="0"/>
              <a:t>Pop-Up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2766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Vor apărea atunci cand operatorul încearcă să modifice setările în afara parametrilor acceptați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1066800"/>
            <a:ext cx="3962400" cy="441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4648200" y="6551142"/>
            <a:ext cx="28376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Tw Cen MT" panose="020B0602020104020603" pitchFamily="34" charset="0"/>
              </a:rPr>
              <a:t>Internal use only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644103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000" y="189347"/>
            <a:ext cx="4267200" cy="625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458363" y="3038764"/>
            <a:ext cx="1066800" cy="878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89973" y="618837"/>
            <a:ext cx="5384800" cy="5398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Buton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parametru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dirty="0">
                <a:latin typeface="Times New Roman" pitchFamily="18" charset="0"/>
                <a:cs typeface="Times New Roman" pitchFamily="18" charset="0"/>
              </a:rPr>
              <a:t>Butonul de parametru permite modificarea și vizualizarea parametrilor cel mai frecvent utilizați. </a:t>
            </a:r>
            <a:r>
              <a:rPr lang="ro-RO" altLang="en-US" dirty="0">
                <a:latin typeface="Times New Roman" pitchFamily="18" charset="0"/>
                <a:cs typeface="Times New Roman" pitchFamily="18" charset="0"/>
              </a:rPr>
              <a:t>Schimbarea parametrilor se face prin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ro-RO" altLang="en-US" b="1" cap="all" dirty="0">
                <a:latin typeface="Times New Roman" pitchFamily="18" charset="0"/>
                <a:cs typeface="Times New Roman" pitchFamily="18" charset="0"/>
              </a:rPr>
              <a:t>APASĂ(TOUCH)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dirty="0">
                <a:latin typeface="Times New Roman" pitchFamily="18" charset="0"/>
                <a:cs typeface="Times New Roman" pitchFamily="18" charset="0"/>
              </a:rPr>
              <a:t>butonul modului/parametrului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TURN</a:t>
            </a:r>
            <a:r>
              <a:rPr lang="ro-RO" altLang="en-US" b="1" dirty="0">
                <a:latin typeface="Times New Roman" pitchFamily="18" charset="0"/>
                <a:cs typeface="Times New Roman" pitchFamily="18" charset="0"/>
              </a:rPr>
              <a:t> (MODIFICĂ)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dirty="0">
                <a:latin typeface="Times New Roman" pitchFamily="18" charset="0"/>
                <a:cs typeface="Times New Roman" pitchFamily="18" charset="0"/>
              </a:rPr>
              <a:t>la valoarea numerică sau modul dorit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altLang="en-US" dirty="0">
                <a:latin typeface="Times New Roman" pitchFamily="18" charset="0"/>
                <a:cs typeface="Times New Roman" pitchFamily="18" charset="0"/>
              </a:rPr>
              <a:t>și apasă </a:t>
            </a:r>
            <a:r>
              <a:rPr lang="en-US" b="1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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pentru confirmare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CONFIRM</a:t>
            </a:r>
            <a:r>
              <a:rPr lang="ro-RO" altLang="en-US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ro-RO" dirty="0">
                <a:latin typeface="Times New Roman" pitchFamily="18" charset="0"/>
                <a:cs typeface="Times New Roman" pitchFamily="18" charset="0"/>
              </a:rPr>
              <a:t>Meniul afișeaza opțiuni adiționale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ro-RO" dirty="0">
                <a:latin typeface="Times New Roman" pitchFamily="18" charset="0"/>
                <a:cs typeface="Times New Roman" pitchFamily="18" charset="0"/>
              </a:rPr>
              <a:t>Ex. Meniu configurații, contrast ecran etc.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68346" y="1491673"/>
            <a:ext cx="1066800" cy="228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Menu</a:t>
            </a:r>
          </a:p>
        </p:txBody>
      </p:sp>
      <p:pic>
        <p:nvPicPr>
          <p:cNvPr id="5" name="Picture 11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1135" y="1488743"/>
            <a:ext cx="2971800" cy="38529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910" y="1488743"/>
            <a:ext cx="2944368" cy="38496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Grp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17" y="1515733"/>
            <a:ext cx="2854036" cy="38496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281135" y="1403927"/>
            <a:ext cx="1777265" cy="1246909"/>
          </a:xfrm>
          <a:prstGeom prst="roundRect">
            <a:avLst/>
          </a:prstGeom>
          <a:noFill/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90618" y="3158836"/>
            <a:ext cx="1216435" cy="563419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90618" y="3722255"/>
            <a:ext cx="1216435" cy="600363"/>
          </a:xfrm>
          <a:prstGeom prst="roundRect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06836" y="3158836"/>
            <a:ext cx="1159442" cy="563419"/>
          </a:xfrm>
          <a:prstGeom prst="roundRect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06836" y="3722255"/>
            <a:ext cx="1159442" cy="517236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67345" y="5502097"/>
            <a:ext cx="2355273" cy="1021554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Parametrul</a:t>
            </a:r>
            <a:r>
              <a:rPr kumimoji="0" lang="ro-RO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îngroșat poate fi modificat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(BOLD)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67564" y="5502097"/>
            <a:ext cx="2392218" cy="1021554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Parametrul subliniat</a:t>
            </a:r>
            <a:r>
              <a:rPr kumimoji="0" lang="ro-RO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ro-RO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NU</a:t>
            </a:r>
            <a:r>
              <a:rPr kumimoji="0" lang="ro-RO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poate fi modificat</a:t>
            </a:r>
            <a:r>
              <a:rPr lang="ro-RO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o-RO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(OUTLINED)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09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Assist Control</a:t>
            </a:r>
          </a:p>
          <a:p>
            <a:pPr lvl="2"/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Volum</a:t>
            </a:r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 sau presiune țintă</a:t>
            </a:r>
          </a:p>
          <a:p>
            <a:pPr lvl="2"/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Afișat ca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AC (V) </a:t>
            </a:r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AC (P)</a:t>
            </a:r>
          </a:p>
          <a:p>
            <a:endParaRPr lang="en-GB" dirty="0"/>
          </a:p>
        </p:txBody>
      </p:sp>
      <p:pic>
        <p:nvPicPr>
          <p:cNvPr id="6" name="Picture 11"/>
          <p:cNvPicPr>
            <a:picLocks noGrp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447802"/>
            <a:ext cx="3260436" cy="452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59273" y="5292436"/>
            <a:ext cx="1311563" cy="681328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59273" y="3980873"/>
            <a:ext cx="1311563" cy="720436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28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SIMV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SIMV</a:t>
            </a:r>
          </a:p>
          <a:p>
            <a:pPr lvl="2"/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Volum sau presiune țintă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Afișat ca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SIMV (V) </a:t>
            </a:r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SIMV (P)</a:t>
            </a:r>
          </a:p>
          <a:p>
            <a:pPr lvl="2"/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Poate fi adăugat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PS (pressure support</a:t>
            </a:r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/suport presiune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13"/>
          <p:cNvPicPr>
            <a:picLocks noGrp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6497" y="1212936"/>
            <a:ext cx="3417757" cy="47608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65673" y="3195782"/>
            <a:ext cx="1468581" cy="858982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9485745" y="3546764"/>
            <a:ext cx="314037" cy="230909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52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CPAP </a:t>
            </a:r>
          </a:p>
          <a:p>
            <a:pPr lvl="2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Spontaneous mode: </a:t>
            </a:r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cu sau fără LC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Afișat ca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CPAP </a:t>
            </a:r>
          </a:p>
          <a:p>
            <a:pPr lvl="2"/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Poate fi adăugat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PS</a:t>
            </a:r>
          </a:p>
          <a:p>
            <a:endParaRPr lang="en-GB" dirty="0"/>
          </a:p>
        </p:txBody>
      </p:sp>
      <p:pic>
        <p:nvPicPr>
          <p:cNvPr id="5" name="Picture 16"/>
          <p:cNvPicPr>
            <a:picLocks noGrp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9564" y="1006764"/>
            <a:ext cx="3851563" cy="52370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8118764" y="4701309"/>
            <a:ext cx="600363" cy="67425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307782" y="5588000"/>
            <a:ext cx="267854" cy="24938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9418" y="3288145"/>
            <a:ext cx="1551709" cy="73891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883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  (BI LEVEL)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BL (</a:t>
            </a:r>
            <a:r>
              <a:rPr lang="en-US" sz="1900" b="1" dirty="0" err="1">
                <a:latin typeface="Times New Roman" pitchFamily="18" charset="0"/>
                <a:cs typeface="Times New Roman" pitchFamily="18" charset="0"/>
              </a:rPr>
              <a:t>Bilevel</a:t>
            </a: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Spontaneous mode: cu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ără LC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Utilizat de obicei pentru ventilație noninvazivă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Afișat ca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BL </a:t>
            </a:r>
          </a:p>
          <a:p>
            <a:pPr lvl="2"/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Setează 2 presiuni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IPAP </a:t>
            </a:r>
            <a:r>
              <a:rPr lang="ro-RO" sz="1900" dirty="0">
                <a:latin typeface="Times New Roman" pitchFamily="18" charset="0"/>
                <a:cs typeface="Times New Roman" pitchFamily="18" charset="0"/>
              </a:rPr>
              <a:t>și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EPAP</a:t>
            </a:r>
          </a:p>
          <a:p>
            <a:endParaRPr lang="en-GB" dirty="0"/>
          </a:p>
        </p:txBody>
      </p:sp>
      <p:pic>
        <p:nvPicPr>
          <p:cNvPr id="5" name="Picture 19"/>
          <p:cNvPicPr>
            <a:picLocks noGrp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436" y="1447802"/>
            <a:ext cx="3749964" cy="452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571345" y="4682836"/>
            <a:ext cx="544946" cy="5080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584873" y="5292436"/>
            <a:ext cx="378691" cy="36945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31927" y="3415218"/>
            <a:ext cx="1542473" cy="59112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57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8543636" y="3253582"/>
            <a:ext cx="457200" cy="457200"/>
          </a:xfrm>
          <a:prstGeom prst="flowChartConnector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Autonomia bateriei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Baterie integrată cu o autonomie de 10 ore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Bateria se încarcă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în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2 ore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Indicator al nivelului bateriei afișat pe ecran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8199" y="831935"/>
            <a:ext cx="3786909" cy="50153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865091" y="4858327"/>
            <a:ext cx="1838037" cy="304800"/>
          </a:xfrm>
          <a:prstGeom prst="rightArrow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6074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487C9"/>
                </a:solidFill>
                <a:latin typeface="Tw Cen MT"/>
                <a:cs typeface="Geneva" charset="-128"/>
              </a:rPr>
              <a:t>Prezentare</a:t>
            </a:r>
            <a:r>
              <a:rPr lang="en-US" dirty="0">
                <a:solidFill>
                  <a:srgbClr val="0487C9"/>
                </a:solidFill>
                <a:latin typeface="Tw Cen MT"/>
                <a:cs typeface="Geneva" charset="-128"/>
              </a:rPr>
              <a:t> general</a:t>
            </a:r>
            <a:r>
              <a:rPr lang="ro-RO" dirty="0">
                <a:cs typeface="Geneva" charset="-128"/>
              </a:rPr>
              <a:t>ă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575" y="923636"/>
            <a:ext cx="11271839" cy="59343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Proiectat pentru uz militar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Robust 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fiabil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Ușor de utilizat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Utilizat pentru pacienți cu o greutate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&gt;5kg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Autonomia bateriei 10 ore, încărcare 90% în 2 ore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Alimentare AC/DC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Temperaturi de operare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(-25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49°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Mecanisme multiple de livrare a gazului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(21% - 100% 02)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Sistem de filtrare multiplu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Compensare automată a altitudinii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-2000 – 25000ft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(-610 – 7620m)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Greutate 4.4kg (9.5 lbs)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9480" y="572656"/>
            <a:ext cx="3872520" cy="56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Întrebări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46" y="1964700"/>
            <a:ext cx="6264696" cy="3816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989644290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Practică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Porniți ventilatorul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ați modul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Adult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Conect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plămânul de test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Modificați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450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500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Schimbați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Modificați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I:E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1:3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1:2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Modificați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PEEP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Mențineți apăsat butonul de respirație manuală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secunde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pentru Presiune Plateau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9"/>
          <p:cNvSpPr txBox="1"/>
          <p:nvPr/>
        </p:nvSpPr>
        <p:spPr>
          <a:xfrm>
            <a:off x="4648200" y="6551142"/>
            <a:ext cx="28376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Tw Cen MT" panose="020B0602020104020603" pitchFamily="34" charset="0"/>
              </a:rPr>
              <a:t>Internal use only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647977732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Practică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ați modul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Pediatric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Opri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porni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din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aparatul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PEEP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5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BPM: 25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Ti 0.6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Modificați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PIP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Setați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PS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4648200" y="6551142"/>
            <a:ext cx="28376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Tw Cen MT" panose="020B0602020104020603" pitchFamily="34" charset="0"/>
              </a:rPr>
              <a:t>Internal use only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689966833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2"/>
          <a:stretch/>
        </p:blipFill>
        <p:spPr>
          <a:xfrm>
            <a:off x="2743200" y="914401"/>
            <a:ext cx="1554758" cy="2607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8"/>
          <a:stretch/>
        </p:blipFill>
        <p:spPr>
          <a:xfrm>
            <a:off x="2743201" y="3581400"/>
            <a:ext cx="1365463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219201"/>
            <a:ext cx="1679451" cy="2104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295401"/>
            <a:ext cx="1790559" cy="2147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886200"/>
            <a:ext cx="1779411" cy="2082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3733801"/>
            <a:ext cx="1222251" cy="1222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105400"/>
            <a:ext cx="1422798" cy="1422798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90600"/>
          </a:xfrm>
        </p:spPr>
        <p:txBody>
          <a:bodyPr/>
          <a:lstStyle/>
          <a:p>
            <a:r>
              <a:rPr lang="ro-RO" dirty="0"/>
              <a:t>Alimentare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1676400"/>
            <a:ext cx="502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648200" y="6551142"/>
            <a:ext cx="28376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Tw Cen MT" panose="020B0602020104020603" pitchFamily="34" charset="0"/>
              </a:rPr>
              <a:t>Internal use only – not for distribution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14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" y="272723"/>
            <a:ext cx="12119291" cy="631255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B2B8A8-E790-49FC-A045-9A44AA948BC3}"/>
              </a:ext>
            </a:extLst>
          </p:cNvPr>
          <p:cNvSpPr/>
          <p:nvPr/>
        </p:nvSpPr>
        <p:spPr>
          <a:xfrm>
            <a:off x="2314575" y="5191803"/>
            <a:ext cx="2943225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99CB02-4DFA-4D2A-A601-160D1274781D}"/>
              </a:ext>
            </a:extLst>
          </p:cNvPr>
          <p:cNvSpPr txBox="1"/>
          <p:nvPr/>
        </p:nvSpPr>
        <p:spPr>
          <a:xfrm>
            <a:off x="4176712" y="5196214"/>
            <a:ext cx="1271588" cy="7078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Port de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expira</a:t>
            </a:r>
            <a:r>
              <a:rPr kumimoji="0" lang="ro-RO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ț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ie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AD5B02-99BE-464A-873A-C313B19B50DE}"/>
              </a:ext>
            </a:extLst>
          </p:cNvPr>
          <p:cNvSpPr txBox="1"/>
          <p:nvPr/>
        </p:nvSpPr>
        <p:spPr>
          <a:xfrm>
            <a:off x="9734550" y="3760415"/>
            <a:ext cx="2384741" cy="104018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6D470F-0A33-4DE8-8E70-57DEE12ECB9F}"/>
              </a:ext>
            </a:extLst>
          </p:cNvPr>
          <p:cNvSpPr txBox="1"/>
          <p:nvPr/>
        </p:nvSpPr>
        <p:spPr>
          <a:xfrm>
            <a:off x="9734551" y="3893168"/>
            <a:ext cx="194310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Și p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ort de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calibrare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dispozitiv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48256"/>
            <a:ext cx="2743200" cy="13234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Furtun</a:t>
            </a:r>
            <a:r>
              <a:rPr kumimoji="0" lang="en-US" sz="2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2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verde</a:t>
            </a:r>
            <a:endParaRPr kumimoji="0" lang="en-US" sz="200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hangingPunct="0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Senzor de presiune pentru căile respiratorii proximale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4575" y="1866490"/>
            <a:ext cx="5530977" cy="400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55 psig/380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kPa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/3.8 bar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oxigen de înaltă presiune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2912" y="2356032"/>
            <a:ext cx="2094739" cy="707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Port de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încărcare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 12/220 V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4550" y="3391085"/>
            <a:ext cx="1943101" cy="369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Port SpO2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7648" y="5191803"/>
            <a:ext cx="2414016" cy="707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Circuit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pacient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Tub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ventilaţie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825109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75535" y="-7559"/>
            <a:ext cx="7242175" cy="1222375"/>
          </a:xfrm>
        </p:spPr>
        <p:txBody>
          <a:bodyPr lIns="92075" tIns="46038" rIns="92075" bIns="46038" anchor="ctr">
            <a:normAutofit/>
          </a:bodyPr>
          <a:lstStyle/>
          <a:p>
            <a:r>
              <a:rPr lang="ro-RO" altLang="en-US" dirty="0"/>
              <a:t>Circuite</a:t>
            </a:r>
            <a:endParaRPr lang="en-US" altLang="en-US" b="0" dirty="0">
              <a:solidFill>
                <a:srgbClr val="0000FF"/>
              </a:solidFill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9182100" y="5365236"/>
            <a:ext cx="19050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4165601" y="3768436"/>
            <a:ext cx="4218708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200"/>
              </a:spcBef>
            </a:pPr>
            <a:r>
              <a:rPr lang="en-US" sz="1400" b="1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(6ft) Infant/Pediatric 5 kg to 30 Kg</a:t>
            </a:r>
          </a:p>
          <a:p>
            <a:pPr indent="228600">
              <a:spcBef>
                <a:spcPts val="1200"/>
              </a:spcBef>
            </a:pPr>
            <a:r>
              <a:rPr lang="en-US" sz="1400" b="1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(6ft) Pediatric/Adult 20 kg or more</a:t>
            </a:r>
          </a:p>
          <a:p>
            <a:pPr indent="228600">
              <a:lnSpc>
                <a:spcPts val="120"/>
              </a:lnSpc>
              <a:spcBef>
                <a:spcPts val="1200"/>
              </a:spcBef>
            </a:pPr>
            <a:r>
              <a:rPr lang="en-US" sz="14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4842164" y="5995055"/>
            <a:ext cx="1847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endParaRPr lang="en-US" sz="1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80" y="800409"/>
            <a:ext cx="8949019" cy="56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646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8837" y="182"/>
            <a:ext cx="4059322" cy="595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633841" y="1658925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r>
              <a:rPr lang="ro-RO" sz="2400" dirty="0">
                <a:latin typeface="+mj-lt"/>
              </a:rPr>
              <a:t>Meniu</a:t>
            </a:r>
            <a:endParaRPr lang="en-US" sz="2400" b="1" dirty="0">
              <a:latin typeface="+mj-lt"/>
            </a:endParaRPr>
          </a:p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r>
              <a:rPr lang="ro-RO" sz="2400" dirty="0">
                <a:latin typeface="+mj-lt"/>
              </a:rPr>
              <a:t>Anulare</a:t>
            </a:r>
            <a:endParaRPr lang="en-US" sz="2400" dirty="0">
              <a:latin typeface="+mj-lt"/>
            </a:endParaRPr>
          </a:p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endParaRPr lang="en-US" sz="2400" b="1" dirty="0">
              <a:latin typeface="+mj-lt"/>
            </a:endParaRPr>
          </a:p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endParaRPr lang="en-US" sz="2400" dirty="0">
              <a:latin typeface="+mj-lt"/>
            </a:endParaRPr>
          </a:p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endParaRPr lang="en-US" sz="2400" dirty="0">
              <a:latin typeface="+mj-lt"/>
            </a:endParaRPr>
          </a:p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endParaRPr lang="en-US" sz="2400" dirty="0">
              <a:latin typeface="+mj-lt"/>
            </a:endParaRPr>
          </a:p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endParaRPr lang="en-US" sz="2400" dirty="0">
              <a:latin typeface="+mj-lt"/>
            </a:endParaRPr>
          </a:p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r>
              <a:rPr lang="ro-RO" sz="2400" dirty="0">
                <a:latin typeface="+mj-lt"/>
              </a:rPr>
              <a:t>Respirație manuală</a:t>
            </a:r>
          </a:p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r>
              <a:rPr lang="ro-RO" sz="2400" dirty="0">
                <a:latin typeface="+mj-lt"/>
              </a:rPr>
              <a:t>(o singură apăsare)</a:t>
            </a:r>
          </a:p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r>
              <a:rPr lang="ro-RO" sz="2400" dirty="0">
                <a:latin typeface="+mj-lt"/>
              </a:rPr>
              <a:t>Presiune Plateau (apăsare lungă)</a:t>
            </a:r>
            <a:endParaRPr lang="en-US" sz="2400" dirty="0">
              <a:latin typeface="+mj-lt"/>
            </a:endParaRPr>
          </a:p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r>
              <a:rPr lang="en-US" sz="2400" b="1" dirty="0">
                <a:latin typeface="+mj-lt"/>
              </a:rPr>
              <a:t> </a:t>
            </a:r>
          </a:p>
          <a:p>
            <a:pPr marL="390525" indent="-377825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r>
              <a:rPr lang="en-US" sz="2400" b="1" dirty="0">
                <a:latin typeface="Swis721 BT"/>
              </a:rPr>
              <a:t>    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8836759" y="3219287"/>
            <a:ext cx="27432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SzPct val="90000"/>
              <a:defRPr/>
            </a:pPr>
            <a:r>
              <a:rPr lang="ro-RO" sz="2400" dirty="0">
                <a:latin typeface="+mj-lt"/>
              </a:rPr>
              <a:t>Buton</a:t>
            </a:r>
            <a:r>
              <a:rPr lang="en-US" sz="2400" dirty="0">
                <a:latin typeface="+mj-lt"/>
              </a:rPr>
              <a:t>: </a:t>
            </a:r>
            <a:r>
              <a:rPr lang="en-US" sz="2400" b="1" dirty="0">
                <a:latin typeface="+mj-lt"/>
              </a:rPr>
              <a:t>“CONFIRM”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8904170" y="5254209"/>
            <a:ext cx="2798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o-RO" sz="2400" dirty="0">
                <a:latin typeface="+mj-lt"/>
              </a:rPr>
              <a:t>Buton pornire/oprire</a:t>
            </a:r>
            <a:endParaRPr lang="en-US" sz="2400" dirty="0">
              <a:latin typeface="+mj-lt"/>
            </a:endParaRP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8503939" y="1712378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 err="1">
                <a:latin typeface="+mj-lt"/>
              </a:rPr>
              <a:t>Parametrii</a:t>
            </a:r>
            <a:r>
              <a:rPr lang="en-US" sz="2400" dirty="0">
                <a:latin typeface="+mj-lt"/>
              </a:rPr>
              <a:t>:</a:t>
            </a:r>
          </a:p>
          <a:p>
            <a:pPr algn="ctr" eaLnBrk="1" hangingPunct="1">
              <a:defRPr/>
            </a:pPr>
            <a:r>
              <a:rPr lang="en-US" sz="2400" dirty="0">
                <a:latin typeface="+mj-lt"/>
              </a:rPr>
              <a:t>“</a:t>
            </a:r>
            <a:r>
              <a:rPr lang="en-US" sz="2400" b="1" dirty="0">
                <a:latin typeface="+mj-lt"/>
              </a:rPr>
              <a:t>TOUCH”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    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7507628" y="1219201"/>
            <a:ext cx="1059215" cy="2107079"/>
          </a:xfrm>
          <a:prstGeom prst="rightBrace">
            <a:avLst>
              <a:gd name="adj1" fmla="val 8333"/>
              <a:gd name="adj2" fmla="val 286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420" y="162374"/>
            <a:ext cx="8229600" cy="990600"/>
          </a:xfrm>
        </p:spPr>
        <p:txBody>
          <a:bodyPr/>
          <a:lstStyle/>
          <a:p>
            <a:r>
              <a:rPr lang="en-US" dirty="0" err="1"/>
              <a:t>Controalele</a:t>
            </a:r>
            <a:r>
              <a:rPr lang="en-US" dirty="0"/>
              <a:t> </a:t>
            </a:r>
            <a:r>
              <a:rPr lang="en-US" dirty="0" err="1"/>
              <a:t>dispozitivului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51482" y="5959740"/>
            <a:ext cx="642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/>
              <a:t>Buton rotativ (schimbare parametrii)</a:t>
            </a:r>
            <a:r>
              <a:rPr lang="en-US" sz="2400" dirty="0"/>
              <a:t>: </a:t>
            </a:r>
            <a:r>
              <a:rPr lang="en-US" sz="2400" b="1" dirty="0"/>
              <a:t>“TURN”</a:t>
            </a:r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 flipH="1">
            <a:off x="7201932" y="3575256"/>
            <a:ext cx="1566314" cy="32164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 flipH="1" flipV="1">
            <a:off x="7620000" y="4319541"/>
            <a:ext cx="1524000" cy="898525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 flipV="1">
            <a:off x="3886200" y="4223127"/>
            <a:ext cx="1231972" cy="806073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>
            <a:off x="2680296" y="1828800"/>
            <a:ext cx="2348904" cy="1044666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2743200" y="2362201"/>
            <a:ext cx="2514601" cy="110091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58492" y="4027651"/>
            <a:ext cx="24471" cy="1822275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7815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Pornirea</a:t>
            </a:r>
            <a:r>
              <a:rPr lang="en-US" dirty="0"/>
              <a:t> </a:t>
            </a:r>
            <a:r>
              <a:rPr lang="en-US" dirty="0" err="1"/>
              <a:t>dispozitivului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59328" y="1439884"/>
            <a:ext cx="568566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Ventilatorul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realizeaz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un Self-Check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și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AUTO-CAL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IBRARE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Selectare pacient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Ventilatorul începe să opereze la setările implicite pentru tipul pacientului ales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sec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până când alarma de pacient se activează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582" y="831273"/>
            <a:ext cx="4492702" cy="5477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2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29010"/>
            <a:ext cx="5107709" cy="2939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u="sng" dirty="0">
                <a:latin typeface="Times New Roman" pitchFamily="18" charset="0"/>
                <a:cs typeface="Times New Roman" pitchFamily="18" charset="0"/>
              </a:rPr>
              <a:t>Mod ADULT</a:t>
            </a:r>
            <a:endParaRPr lang="pt-BR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FiO2: 21%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limită superioară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PIP : 35 cm H2O PEEP: 5 cm H2O Vt: 450 ml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BPM: 12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I:E 1:2.0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Mod: AC (V)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594410"/>
            <a:ext cx="5384800" cy="3161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u="sng" dirty="0">
                <a:latin typeface="Times New Roman" pitchFamily="18" charset="0"/>
                <a:cs typeface="Times New Roman" pitchFamily="18" charset="0"/>
              </a:rPr>
              <a:t>Mod </a:t>
            </a:r>
            <a:r>
              <a:rPr lang="pt-BR" b="1" u="sng" dirty="0">
                <a:latin typeface="Times New Roman" pitchFamily="18" charset="0"/>
                <a:cs typeface="Times New Roman" pitchFamily="18" charset="0"/>
              </a:rPr>
              <a:t>PEDIATRIC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FiO2: 21%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limită superioară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PIP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30 cm H2O PIP: 20 cm H2O PEEP: 4 cm H2O PS: 3 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BPM: 20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Ti 0.6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Mod: SIMV (P)</a:t>
            </a:r>
          </a:p>
          <a:p>
            <a:endParaRPr lang="en-GB" dirty="0"/>
          </a:p>
        </p:txBody>
      </p:sp>
      <p:pic>
        <p:nvPicPr>
          <p:cNvPr id="5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891" y="1038245"/>
            <a:ext cx="4566593" cy="53810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5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Moduri de pornire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CPAP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setări prestabilite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FiO2: 21%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limită superioară PIP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35 cm H2O PEEP: 5 cm H2o</a:t>
            </a:r>
          </a:p>
          <a:p>
            <a:pPr marL="0" indent="0">
              <a:buNone/>
            </a:pP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poate fi utilizat cu sau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fă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Leak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Compensation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  (compensarea pierderilor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LC). </a:t>
            </a:r>
          </a:p>
          <a:p>
            <a:pPr marL="0" indent="0"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Atunci când este pornit, pe ecran apare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 pictogram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sub forma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cap cu o mască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292601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ro-RO" b="1" u="sng" dirty="0">
                <a:latin typeface="Times New Roman" pitchFamily="18" charset="0"/>
                <a:cs typeface="Times New Roman" pitchFamily="18" charset="0"/>
              </a:rPr>
              <a:t>Alte moduri de funcționare</a:t>
            </a:r>
            <a:endParaRPr lang="en-GB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Custom settings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(setări prestabilite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utilizator)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settings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(ultimele setări)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334" y="831935"/>
            <a:ext cx="4465156" cy="53755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7102764" y="4913745"/>
            <a:ext cx="979054" cy="277091"/>
          </a:xfrm>
          <a:prstGeom prst="rightArrow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0677235" y="5560292"/>
            <a:ext cx="905165" cy="230909"/>
          </a:xfrm>
          <a:prstGeom prst="leftArrow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410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OLLTemplate_Hospital_2015">
  <a:themeElements>
    <a:clrScheme name="ZOLLTemplate_Hospital_201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ZOLLTemplate_Hospital_2015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ZOLLTemplate_Hospital_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834</Words>
  <Application>Microsoft Office PowerPoint</Application>
  <PresentationFormat>Custom</PresentationFormat>
  <Paragraphs>168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ZOLLTemplate_Hospital_2015</vt:lpstr>
      <vt:lpstr>Priorities for International Operations Europe Direct, EMEARI &amp; Latin America</vt:lpstr>
      <vt:lpstr>Prezentare generală</vt:lpstr>
      <vt:lpstr>Alimentare</vt:lpstr>
      <vt:lpstr>PowerPoint Presentation</vt:lpstr>
      <vt:lpstr>Circuite</vt:lpstr>
      <vt:lpstr>Controalele dispozitivului</vt:lpstr>
      <vt:lpstr>Pornirea dispozitivului</vt:lpstr>
      <vt:lpstr>START MENU</vt:lpstr>
      <vt:lpstr>Moduri de pornire</vt:lpstr>
      <vt:lpstr>Indicator LED alarme</vt:lpstr>
      <vt:lpstr>Smart Help™</vt:lpstr>
      <vt:lpstr>Mesaje Pop-Up</vt:lpstr>
      <vt:lpstr>PowerPoint Presentation</vt:lpstr>
      <vt:lpstr>Context Menu</vt:lpstr>
      <vt:lpstr>ASSIST CONTROL</vt:lpstr>
      <vt:lpstr>SIMV MODE</vt:lpstr>
      <vt:lpstr>CPAP </vt:lpstr>
      <vt:lpstr>BL  (BI LEVEL)</vt:lpstr>
      <vt:lpstr>Autonomia bateriei</vt:lpstr>
      <vt:lpstr>Întrebări</vt:lpstr>
      <vt:lpstr>Practică</vt:lpstr>
      <vt:lpstr>Practică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Priorities for International Operations Europe Direct, EMEARI &amp; Latin America</dc:title>
  <dc:creator>Vivien Kildani-Crew - International MEA</dc:creator>
  <cp:lastModifiedBy>Daniel</cp:lastModifiedBy>
  <cp:revision>242</cp:revision>
  <dcterms:created xsi:type="dcterms:W3CDTF">2018-02-16T20:37:54Z</dcterms:created>
  <dcterms:modified xsi:type="dcterms:W3CDTF">2019-02-18T19:51:28Z</dcterms:modified>
</cp:coreProperties>
</file>